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9" r:id="rId4"/>
    <p:sldId id="260" r:id="rId5"/>
    <p:sldId id="262" r:id="rId6"/>
    <p:sldId id="258" r:id="rId7"/>
    <p:sldId id="281" r:id="rId8"/>
    <p:sldId id="261" r:id="rId9"/>
    <p:sldId id="273" r:id="rId10"/>
    <p:sldId id="276" r:id="rId11"/>
    <p:sldId id="274" r:id="rId12"/>
    <p:sldId id="275" r:id="rId13"/>
    <p:sldId id="277" r:id="rId14"/>
    <p:sldId id="272" r:id="rId15"/>
    <p:sldId id="263" r:id="rId16"/>
    <p:sldId id="264" r:id="rId17"/>
    <p:sldId id="268" r:id="rId18"/>
    <p:sldId id="266" r:id="rId19"/>
    <p:sldId id="267" r:id="rId20"/>
    <p:sldId id="269" r:id="rId21"/>
    <p:sldId id="279" r:id="rId22"/>
    <p:sldId id="280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85565" autoAdjust="0"/>
  </p:normalViewPr>
  <p:slideViewPr>
    <p:cSldViewPr snapToGrid="0" snapToObjects="1">
      <p:cViewPr varScale="1">
        <p:scale>
          <a:sx n="94" d="100"/>
          <a:sy n="94" d="100"/>
        </p:scale>
        <p:origin x="1176" y="192"/>
      </p:cViewPr>
      <p:guideLst/>
    </p:cSldViewPr>
  </p:slideViewPr>
  <p:outlineViewPr>
    <p:cViewPr>
      <p:scale>
        <a:sx n="33" d="100"/>
        <a:sy n="33" d="100"/>
      </p:scale>
      <p:origin x="0" y="-67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8"/>
    </p:cViewPr>
  </p:sorterViewPr>
  <p:notesViewPr>
    <p:cSldViewPr snapToGrid="0" snapToObjects="1" showGuides="1">
      <p:cViewPr varScale="1">
        <p:scale>
          <a:sx n="67" d="100"/>
          <a:sy n="67" d="100"/>
        </p:scale>
        <p:origin x="3228" y="5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59DCD-8A74-2B41-B00B-2947683C5EFD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6A39D-2826-2A4F-B312-649A2E6B772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12916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6A39D-2826-2A4F-B312-649A2E6B772F}" type="slidenum">
              <a:rPr kumimoji="1" lang="zh-CN" altLang="en-US" smtClean="0"/>
              <a:t>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55711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6A39D-2826-2A4F-B312-649A2E6B772F}" type="slidenum">
              <a:rPr kumimoji="1" lang="zh-CN" altLang="en-US" smtClean="0"/>
              <a:t>7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06717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sample2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6A39D-2826-2A4F-B312-649A2E6B772F}" type="slidenum">
              <a:rPr kumimoji="1" lang="zh-CN" altLang="en-US" smtClean="0"/>
              <a:t>15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21791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参见</a:t>
            </a:r>
            <a:r>
              <a:rPr kumimoji="1" lang="en-US" altLang="zh-CN" dirty="0" smtClean="0"/>
              <a:t>sample3</a:t>
            </a:r>
            <a:r>
              <a:rPr kumimoji="1" lang="zh-CN" altLang="en-US" dirty="0" smtClean="0"/>
              <a:t>，有用</a:t>
            </a:r>
            <a:r>
              <a:rPr kumimoji="1" lang="en-US" altLang="zh-CN" dirty="0" smtClean="0"/>
              <a:t>linear</a:t>
            </a:r>
            <a:r>
              <a:rPr kumimoji="1" lang="zh-CN" altLang="en-US" dirty="0" smtClean="0"/>
              <a:t>和</a:t>
            </a:r>
            <a:r>
              <a:rPr kumimoji="1" lang="en-US" altLang="zh-CN" dirty="0" smtClean="0"/>
              <a:t>spline</a:t>
            </a:r>
            <a:r>
              <a:rPr kumimoji="1" lang="zh-CN" altLang="en-US" dirty="0" smtClean="0"/>
              <a:t>的比较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6A39D-2826-2A4F-B312-649A2E6B772F}" type="slidenum">
              <a:rPr kumimoji="1" lang="zh-CN" altLang="en-US" smtClean="0"/>
              <a:t>16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96337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sample4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6A39D-2826-2A4F-B312-649A2E6B772F}" type="slidenum">
              <a:rPr kumimoji="1" lang="zh-CN" altLang="en-US" smtClean="0"/>
              <a:t>19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4157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44221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0919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6457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72870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57791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6540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95924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1713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2037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1933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745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486EC-2FA6-5C41-8726-1836E1FA1690}" type="datetimeFigureOut">
              <a:rPr kumimoji="1" lang="zh-CN" altLang="en-US" smtClean="0"/>
              <a:t>2017/12/13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1FC47-8794-7849-8E0F-E42A4DA76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8027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Matlab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科学计算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95145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pic4.zhimg.com/be0d4d438c4e4875d52ba3eadead68f3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16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pic4.zhimg.com/a093710f99364185662a4de1eeaa1573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1008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450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pic4.zhimg.com/a465a986178732b5b7e174b01836f84b_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7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pic2.zhimg.com/f2cb9fd7683d35bf290d57e2adc00f31_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88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ic2.zhimg.com/c3fca0a39141f16ae0700b10f44e4909_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278" y="0"/>
            <a:ext cx="95415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97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练习</a:t>
            </a:r>
            <a:r>
              <a:rPr kumimoji="1" lang="en-US" altLang="zh-CN" dirty="0" smtClean="0"/>
              <a:t>2: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zh-CN" altLang="en-US" dirty="0" smtClean="0"/>
              <a:t>读入</a:t>
            </a:r>
            <a:r>
              <a:rPr kumimoji="1" lang="zh-CN" altLang="en-US" dirty="0" smtClean="0"/>
              <a:t>数据</a:t>
            </a:r>
            <a:r>
              <a:rPr kumimoji="1" lang="en-US" altLang="zh-CN" dirty="0" smtClean="0"/>
              <a:t> </a:t>
            </a:r>
            <a:r>
              <a:rPr kumimoji="1" lang="en-US" altLang="zh-CN" dirty="0" err="1" smtClean="0"/>
              <a:t>Lx_gaia.mat</a:t>
            </a:r>
            <a:r>
              <a:rPr kumimoji="1" lang="zh-CN" altLang="en-US" dirty="0" smtClean="0"/>
              <a:t>：</a:t>
            </a:r>
            <a:r>
              <a:rPr kumimoji="1" lang="zh-CN" altLang="en-US" dirty="0" smtClean="0"/>
              <a:t>变星光变周期 </a:t>
            </a:r>
            <a:r>
              <a:rPr kumimoji="1" lang="en-US" altLang="zh-CN" dirty="0" smtClean="0"/>
              <a:t>vs. </a:t>
            </a:r>
            <a:r>
              <a:rPr kumimoji="1" lang="zh-CN" altLang="en-US" dirty="0" smtClean="0"/>
              <a:t>光度</a:t>
            </a:r>
          </a:p>
          <a:p>
            <a:pPr>
              <a:lnSpc>
                <a:spcPct val="150000"/>
              </a:lnSpc>
            </a:pPr>
            <a:r>
              <a:rPr kumimoji="1" lang="zh-CN" altLang="en-US" dirty="0" smtClean="0"/>
              <a:t>画出带误差棒的图： </a:t>
            </a:r>
            <a:r>
              <a:rPr kumimoji="1" lang="en-US" altLang="zh-CN" dirty="0" err="1" smtClean="0"/>
              <a:t>errorbar</a:t>
            </a:r>
            <a:endParaRPr kumimoji="1" lang="zh-CN" altLang="en-US" dirty="0" smtClean="0"/>
          </a:p>
          <a:p>
            <a:pPr>
              <a:lnSpc>
                <a:spcPct val="150000"/>
              </a:lnSpc>
            </a:pPr>
            <a:r>
              <a:rPr kumimoji="1" lang="zh-CN" altLang="en-US" dirty="0" smtClean="0"/>
              <a:t>对光变周期</a:t>
            </a:r>
            <a:r>
              <a:rPr kumimoji="1" lang="en-US" altLang="zh-CN" dirty="0" smtClean="0"/>
              <a:t> &lt;0.37 </a:t>
            </a:r>
            <a:r>
              <a:rPr kumimoji="1" lang="zh-CN" altLang="en-US" dirty="0" smtClean="0"/>
              <a:t>和 </a:t>
            </a:r>
            <a:r>
              <a:rPr kumimoji="1" lang="en-US" altLang="zh-CN" dirty="0" smtClean="0"/>
              <a:t>&gt; 0.37 </a:t>
            </a:r>
            <a:r>
              <a:rPr kumimoji="1" lang="zh-CN" altLang="en-US" dirty="0" smtClean="0"/>
              <a:t>的</a:t>
            </a:r>
            <a:r>
              <a:rPr kumimoji="1" lang="zh-CN" altLang="en-US" dirty="0" smtClean="0"/>
              <a:t>点分</a:t>
            </a:r>
            <a:r>
              <a:rPr kumimoji="1" lang="zh-CN" altLang="en-US" dirty="0" smtClean="0"/>
              <a:t>开</a:t>
            </a:r>
            <a:r>
              <a:rPr kumimoji="1" lang="zh-CN" altLang="en-US" dirty="0" smtClean="0"/>
              <a:t>做直线拟合</a:t>
            </a:r>
            <a:r>
              <a:rPr kumimoji="1" lang="zh-CN" altLang="en-US" dirty="0" smtClean="0"/>
              <a:t>，并作于同一张图上</a:t>
            </a:r>
            <a:r>
              <a:rPr kumimoji="1" lang="en-US" altLang="zh-CN" dirty="0" smtClean="0"/>
              <a:t> :  </a:t>
            </a:r>
            <a:r>
              <a:rPr kumimoji="1" lang="en-US" altLang="zh-CN" dirty="0" err="1" smtClean="0"/>
              <a:t>polyfit</a:t>
            </a:r>
            <a:r>
              <a:rPr kumimoji="1" lang="en-US" altLang="zh-CN" dirty="0" smtClean="0"/>
              <a:t>,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polyval</a:t>
            </a:r>
            <a:endParaRPr kumimoji="1"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8430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1</a:t>
            </a:r>
            <a:r>
              <a:rPr kumimoji="1" lang="zh-CN" altLang="en-US" dirty="0" smtClean="0"/>
              <a:t>维曲线插值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err="1"/>
              <a:t>y</a:t>
            </a:r>
            <a:r>
              <a:rPr lang="en-US" altLang="zh-CN" dirty="0" err="1" smtClean="0"/>
              <a:t>q</a:t>
            </a:r>
            <a:r>
              <a:rPr lang="en-US" altLang="zh-CN" dirty="0" smtClean="0"/>
              <a:t> </a:t>
            </a:r>
            <a:r>
              <a:rPr lang="en-US" altLang="zh-CN" dirty="0"/>
              <a:t>= </a:t>
            </a:r>
            <a:r>
              <a:rPr lang="en-US" altLang="zh-CN" dirty="0" smtClean="0"/>
              <a:t>interp1(</a:t>
            </a:r>
            <a:r>
              <a:rPr lang="en-US" altLang="zh-CN" dirty="0" err="1" smtClean="0"/>
              <a:t>x,y,xq,method</a:t>
            </a:r>
            <a:r>
              <a:rPr lang="en-US" altLang="zh-CN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‘linear’</a:t>
            </a:r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‘spline’</a:t>
            </a:r>
            <a:endParaRPr lang="zh-CN" altLang="en-US" dirty="0" smtClean="0"/>
          </a:p>
          <a:p>
            <a:pPr lvl="1">
              <a:lnSpc>
                <a:spcPct val="150000"/>
              </a:lnSpc>
            </a:pPr>
            <a:endParaRPr lang="zh-CN" altLang="en-US" dirty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内插与外插：可靠性</a:t>
            </a:r>
          </a:p>
          <a:p>
            <a:pPr>
              <a:lnSpc>
                <a:spcPct val="150000"/>
              </a:lnSpc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652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练习</a:t>
            </a:r>
            <a:r>
              <a:rPr kumimoji="1" lang="en-US" altLang="zh-CN" dirty="0" smtClean="0"/>
              <a:t>3:</a:t>
            </a:r>
            <a:r>
              <a:rPr kumimoji="1" lang="zh-CN" altLang="en-US" dirty="0" smtClean="0"/>
              <a:t>画图比较两种插值方法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altLang="zh-CN" dirty="0" err="1"/>
              <a:t>x</a:t>
            </a:r>
            <a:r>
              <a:rPr lang="mr-IN" altLang="zh-CN" dirty="0"/>
              <a:t> = 0:pi/4:2*</a:t>
            </a:r>
            <a:r>
              <a:rPr lang="mr-IN" altLang="zh-CN" dirty="0" err="1"/>
              <a:t>pi</a:t>
            </a:r>
            <a:r>
              <a:rPr lang="mr-IN" altLang="zh-CN" dirty="0"/>
              <a:t>; </a:t>
            </a:r>
          </a:p>
          <a:p>
            <a:r>
              <a:rPr lang="en-US" altLang="zh-CN" dirty="0" smtClean="0"/>
              <a:t>y</a:t>
            </a:r>
            <a:r>
              <a:rPr lang="mr-IN" altLang="zh-CN" dirty="0" smtClean="0"/>
              <a:t> </a:t>
            </a:r>
            <a:r>
              <a:rPr lang="mr-IN" altLang="zh-CN" dirty="0"/>
              <a:t>= sin(x); </a:t>
            </a:r>
          </a:p>
          <a:p>
            <a:endParaRPr kumimoji="1" lang="zh-CN" altLang="en-US" dirty="0" smtClean="0"/>
          </a:p>
          <a:p>
            <a:r>
              <a:rPr lang="mr-IN" altLang="zh-CN" dirty="0" err="1"/>
              <a:t>xq</a:t>
            </a:r>
            <a:r>
              <a:rPr lang="mr-IN" altLang="zh-CN" dirty="0"/>
              <a:t> = 0:pi/16:2*</a:t>
            </a:r>
            <a:r>
              <a:rPr lang="mr-IN" altLang="zh-CN" dirty="0" err="1"/>
              <a:t>pi</a:t>
            </a:r>
            <a:r>
              <a:rPr lang="mr-IN" altLang="zh-CN" dirty="0"/>
              <a:t>;</a:t>
            </a:r>
          </a:p>
          <a:p>
            <a:endParaRPr kumimoji="1" lang="zh-CN" altLang="en-US" dirty="0" smtClean="0"/>
          </a:p>
          <a:p>
            <a:r>
              <a:rPr lang="en-US" altLang="zh-CN" dirty="0" smtClean="0"/>
              <a:t>yq1 </a:t>
            </a:r>
            <a:r>
              <a:rPr lang="en-US" altLang="zh-CN" dirty="0"/>
              <a:t>= </a:t>
            </a:r>
            <a:r>
              <a:rPr lang="en-US" altLang="zh-CN" dirty="0" smtClean="0"/>
              <a:t>interp1(</a:t>
            </a:r>
            <a:r>
              <a:rPr lang="en-US" altLang="zh-CN" dirty="0" err="1" smtClean="0"/>
              <a:t>x,y,xq</a:t>
            </a:r>
            <a:r>
              <a:rPr lang="en-US" altLang="zh-CN" dirty="0"/>
              <a:t>);</a:t>
            </a:r>
          </a:p>
          <a:p>
            <a:r>
              <a:rPr lang="en-US" altLang="zh-CN" dirty="0" smtClean="0"/>
              <a:t>yq2 </a:t>
            </a:r>
            <a:r>
              <a:rPr lang="en-US" altLang="zh-CN"/>
              <a:t>= </a:t>
            </a:r>
            <a:r>
              <a:rPr lang="en-US" altLang="zh-CN" smtClean="0"/>
              <a:t>interp1(x,y,</a:t>
            </a:r>
            <a:r>
              <a:rPr lang="en-US" altLang="zh-CN" dirty="0" err="1" smtClean="0"/>
              <a:t>xq</a:t>
            </a:r>
            <a:r>
              <a:rPr lang="en-US" altLang="zh-CN" dirty="0"/>
              <a:t>,'spline');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90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一元函数差分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符号函数求导  </a:t>
            </a:r>
            <a:r>
              <a:rPr kumimoji="1" lang="en-US" altLang="zh-CN" dirty="0" smtClean="0"/>
              <a:t>f = diff(fun) </a:t>
            </a:r>
          </a:p>
          <a:p>
            <a:endParaRPr kumimoji="1" lang="zh-CN" altLang="en-US" dirty="0" smtClean="0"/>
          </a:p>
          <a:p>
            <a:r>
              <a:rPr kumimoji="1" lang="en-US" altLang="zh-CN" dirty="0" smtClean="0"/>
              <a:t>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 = diff(</a:t>
            </a:r>
            <a:r>
              <a:rPr kumimoji="1" lang="en-US" altLang="zh-CN" dirty="0" err="1" smtClean="0"/>
              <a:t>X,n</a:t>
            </a:r>
            <a:r>
              <a:rPr kumimoji="1" lang="en-US" altLang="zh-CN" dirty="0" smtClean="0"/>
              <a:t>)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求向量</a:t>
            </a:r>
            <a:r>
              <a:rPr kumimoji="1" lang="en-US" altLang="zh-CN" dirty="0" smtClean="0"/>
              <a:t>x</a:t>
            </a:r>
            <a:r>
              <a:rPr kumimoji="1" lang="zh-CN" altLang="en-US" dirty="0" smtClean="0"/>
              <a:t>的</a:t>
            </a:r>
            <a:r>
              <a:rPr kumimoji="1" lang="en-US" altLang="zh-CN" dirty="0" smtClean="0"/>
              <a:t>n</a:t>
            </a:r>
            <a:r>
              <a:rPr kumimoji="1" lang="zh-CN" altLang="en-US" dirty="0" smtClean="0"/>
              <a:t>阶差分</a:t>
            </a:r>
          </a:p>
          <a:p>
            <a:r>
              <a:rPr kumimoji="1" lang="en-US" altLang="zh-CN" dirty="0" smtClean="0"/>
              <a:t>diff(X,2) = diff(diff(X))</a:t>
            </a:r>
            <a:endParaRPr kumimoji="1" lang="zh-CN" altLang="en-US" dirty="0" smtClean="0"/>
          </a:p>
          <a:p>
            <a:endParaRPr kumimoji="1" lang="zh-CN" altLang="en-US" dirty="0"/>
          </a:p>
          <a:p>
            <a:r>
              <a:rPr lang="mr-IN" altLang="zh-CN" dirty="0"/>
              <a:t>X = [0 5 15 30 50 75 105]; </a:t>
            </a:r>
            <a:endParaRPr lang="en-US" altLang="zh-CN" dirty="0" smtClean="0"/>
          </a:p>
          <a:p>
            <a:r>
              <a:rPr lang="mr-IN" altLang="zh-CN" dirty="0" err="1" smtClean="0"/>
              <a:t>Y</a:t>
            </a:r>
            <a:r>
              <a:rPr lang="mr-IN" altLang="zh-CN" dirty="0" smtClean="0"/>
              <a:t> </a:t>
            </a:r>
            <a:r>
              <a:rPr lang="mr-IN" altLang="zh-CN" dirty="0"/>
              <a:t>= </a:t>
            </a:r>
            <a:r>
              <a:rPr lang="mr-IN" altLang="zh-CN" dirty="0" err="1"/>
              <a:t>diff</a:t>
            </a:r>
            <a:r>
              <a:rPr lang="mr-IN" altLang="zh-CN" dirty="0"/>
              <a:t>(X,2)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4808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练习</a:t>
            </a:r>
            <a:r>
              <a:rPr kumimoji="1" lang="en-US" altLang="zh-CN" dirty="0" smtClean="0"/>
              <a:t>4:</a:t>
            </a:r>
            <a:r>
              <a:rPr kumimoji="1" lang="zh-CN" altLang="en-US" dirty="0" smtClean="0"/>
              <a:t> 借助插值函数进行数值微分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altLang="zh-CN" dirty="0" err="1"/>
              <a:t>x</a:t>
            </a:r>
            <a:r>
              <a:rPr lang="mr-IN" altLang="zh-CN" dirty="0"/>
              <a:t> = 0:pi/4:2*</a:t>
            </a:r>
            <a:r>
              <a:rPr lang="mr-IN" altLang="zh-CN" dirty="0" err="1"/>
              <a:t>pi</a:t>
            </a:r>
            <a:r>
              <a:rPr lang="mr-IN" altLang="zh-CN" dirty="0"/>
              <a:t>; </a:t>
            </a:r>
          </a:p>
          <a:p>
            <a:r>
              <a:rPr lang="en-US" altLang="zh-CN" dirty="0" err="1"/>
              <a:t>y</a:t>
            </a:r>
            <a:r>
              <a:rPr lang="mr-IN" altLang="zh-CN" dirty="0" smtClean="0"/>
              <a:t> </a:t>
            </a:r>
            <a:r>
              <a:rPr lang="mr-IN" altLang="zh-CN" dirty="0"/>
              <a:t>= sin(x); </a:t>
            </a:r>
            <a:endParaRPr lang="zh-CN" altLang="en-US" dirty="0" smtClean="0"/>
          </a:p>
          <a:p>
            <a:endParaRPr lang="zh-CN" altLang="en-US" dirty="0"/>
          </a:p>
          <a:p>
            <a:r>
              <a:rPr lang="zh-CN" altLang="en-US" dirty="0" smtClean="0"/>
              <a:t>比较插值前后的微分精度</a:t>
            </a:r>
            <a:endParaRPr lang="mr-IN" altLang="zh-CN" dirty="0"/>
          </a:p>
          <a:p>
            <a:endParaRPr kumimoji="1"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81675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Matlab</a:t>
            </a:r>
            <a:r>
              <a:rPr kumimoji="1" lang="zh-CN" altLang="en-US" dirty="0" smtClean="0"/>
              <a:t>可以实现的科学计算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>
                <a:solidFill>
                  <a:srgbClr val="FF0000"/>
                </a:solidFill>
              </a:rPr>
              <a:t>拟合插值</a:t>
            </a:r>
            <a:endParaRPr kumimoji="1" lang="zh-CN" altLang="en-US" dirty="0" smtClean="0">
              <a:solidFill>
                <a:srgbClr val="FF0000"/>
              </a:solidFill>
            </a:endParaRPr>
          </a:p>
          <a:p>
            <a:r>
              <a:rPr kumimoji="1" lang="zh-CN" altLang="en-US" dirty="0" smtClean="0">
                <a:solidFill>
                  <a:srgbClr val="FF0000"/>
                </a:solidFill>
              </a:rPr>
              <a:t>数值微积分</a:t>
            </a:r>
          </a:p>
          <a:p>
            <a:r>
              <a:rPr kumimoji="1" lang="zh-CN" altLang="en-US" dirty="0" smtClean="0"/>
              <a:t>线性／非线性方程求解</a:t>
            </a:r>
          </a:p>
          <a:p>
            <a:r>
              <a:rPr kumimoji="1" lang="zh-CN" altLang="en-US" dirty="0" smtClean="0"/>
              <a:t>微分方程求解</a:t>
            </a:r>
          </a:p>
          <a:p>
            <a:r>
              <a:rPr kumimoji="1" lang="zh-CN" altLang="en-US" dirty="0" smtClean="0"/>
              <a:t>概率统计计算</a:t>
            </a:r>
          </a:p>
          <a:p>
            <a:r>
              <a:rPr kumimoji="1" lang="zh-CN" altLang="en-US" dirty="0" smtClean="0"/>
              <a:t>算法／优化</a:t>
            </a:r>
          </a:p>
          <a:p>
            <a:r>
              <a:rPr kumimoji="1" lang="en-US" altLang="zh-CN" dirty="0" smtClean="0"/>
              <a:t>etc.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5132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梯形法求数值积分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nary>
                      <m:naryPr>
                        <m:ctrlPr>
                          <a:rPr kumimoji="1" lang="is-IS" altLang="zh-CN" i="1" smtClean="0">
                            <a:latin typeface="Cambria Math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en-US" altLang="zh-CN" b="0" i="1" smtClean="0">
                            <a:latin typeface="Cambria Math" charset="0"/>
                          </a:rPr>
                          <m:t>𝑎</m:t>
                        </m:r>
                      </m:sub>
                      <m:sup>
                        <m:r>
                          <a:rPr kumimoji="1" lang="en-US" altLang="zh-CN" b="0" i="1" smtClean="0">
                            <a:latin typeface="Cambria Math" charset="0"/>
                          </a:rPr>
                          <m:t>𝑏</m:t>
                        </m:r>
                      </m:sup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𝑓</m:t>
                        </m:r>
                        <m:d>
                          <m:dPr>
                            <m:ctrlPr>
                              <a:rPr kumimoji="1" lang="en-US" altLang="zh-CN" b="0" i="1" smtClean="0">
                                <a:latin typeface="Cambria Math" charset="0"/>
                              </a:rPr>
                            </m:ctrlPr>
                          </m:dPr>
                          <m:e>
                            <m:r>
                              <a:rPr kumimoji="1" lang="en-US" altLang="zh-CN" b="0" i="1" smtClean="0">
                                <a:latin typeface="Cambria Math" charset="0"/>
                              </a:rPr>
                              <m:t>𝑥</m:t>
                            </m:r>
                          </m:e>
                        </m:d>
                        <m:r>
                          <a:rPr kumimoji="1" lang="en-US" altLang="zh-CN" b="0" i="1" smtClean="0">
                            <a:latin typeface="Cambria Math" charset="0"/>
                          </a:rPr>
                          <m:t>𝑑𝑥</m:t>
                        </m:r>
                        <m:r>
                          <a:rPr kumimoji="1" lang="en-US" altLang="zh-CN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≈ </m:t>
                        </m:r>
                        <m:f>
                          <m:fPr>
                            <m:ctrlPr>
                              <a:rPr kumimoji="1" lang="mr-IN" altLang="zh-CN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fPr>
                          <m:num>
                            <m:r>
                              <a:rPr kumimoji="1" lang="en-US" altLang="zh-CN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𝑏</m:t>
                            </m:r>
                            <m:r>
                              <a:rPr kumimoji="1" lang="en-US" altLang="zh-CN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−</m:t>
                            </m:r>
                            <m:r>
                              <a:rPr kumimoji="1" lang="en-US" altLang="zh-CN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𝑎</m:t>
                            </m:r>
                          </m:num>
                          <m:den>
                            <m:r>
                              <a:rPr kumimoji="1" lang="en-US" altLang="zh-CN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2</m:t>
                            </m:r>
                          </m:den>
                        </m:f>
                        <m:r>
                          <a:rPr kumimoji="1" lang="en-US" altLang="zh-CN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[</m:t>
                        </m:r>
                        <m:r>
                          <a:rPr kumimoji="1" lang="en-US" altLang="zh-CN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𝑓</m:t>
                        </m:r>
                        <m:d>
                          <m:dPr>
                            <m:ctrlPr>
                              <a:rPr kumimoji="1" lang="en-US" altLang="zh-CN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dPr>
                          <m:e>
                            <m:r>
                              <a:rPr kumimoji="1" lang="en-US" altLang="zh-CN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𝑎</m:t>
                            </m:r>
                          </m:e>
                        </m:d>
                        <m:r>
                          <a:rPr kumimoji="1" lang="en-US" altLang="zh-CN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+</m:t>
                        </m:r>
                        <m:r>
                          <a:rPr kumimoji="1" lang="en-US" altLang="zh-CN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𝑓</m:t>
                        </m:r>
                        <m:r>
                          <a:rPr kumimoji="1" lang="en-US" altLang="zh-CN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(</m:t>
                        </m:r>
                        <m:r>
                          <a:rPr kumimoji="1" lang="en-US" altLang="zh-CN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𝑏</m:t>
                        </m:r>
                        <m:r>
                          <a:rPr kumimoji="1" lang="en-US" altLang="zh-CN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)]</m:t>
                        </m:r>
                      </m:e>
                    </m:nary>
                  </m:oMath>
                </a14:m>
                <a:endParaRPr kumimoji="1" lang="en-US" altLang="zh-CN" dirty="0" smtClean="0"/>
              </a:p>
              <a:p>
                <a:endParaRPr kumimoji="1" lang="en-US" altLang="zh-CN" dirty="0" smtClean="0"/>
              </a:p>
              <a:p>
                <a:r>
                  <a:rPr kumimoji="1" lang="zh-CN" altLang="en-US" dirty="0" smtClean="0"/>
                  <a:t>给定步长 </a:t>
                </a:r>
                <a:r>
                  <a:rPr kumimoji="1" lang="en-US" altLang="zh-CN" dirty="0" smtClean="0"/>
                  <a:t>h</a:t>
                </a:r>
                <a:r>
                  <a:rPr kumimoji="1" lang="zh-CN" altLang="en-US" dirty="0" smtClean="0"/>
                  <a:t> 将 </a:t>
                </a:r>
                <a:r>
                  <a:rPr kumimoji="1" lang="en-US" altLang="zh-CN" dirty="0" smtClean="0"/>
                  <a:t>a</a:t>
                </a:r>
                <a:r>
                  <a:rPr kumimoji="1" lang="zh-CN" altLang="en-US" dirty="0" smtClean="0"/>
                  <a:t>到</a:t>
                </a:r>
                <a:r>
                  <a:rPr kumimoji="1" lang="en-US" altLang="zh-CN" dirty="0" smtClean="0"/>
                  <a:t>b</a:t>
                </a:r>
                <a:r>
                  <a:rPr kumimoji="1" lang="zh-CN" altLang="en-US" dirty="0" smtClean="0"/>
                  <a:t>的区间分为</a:t>
                </a:r>
                <a:r>
                  <a:rPr kumimoji="1" lang="en-US" altLang="zh-CN" dirty="0" smtClean="0"/>
                  <a:t>n</a:t>
                </a:r>
                <a:r>
                  <a:rPr kumimoji="1" lang="zh-CN" altLang="en-US" dirty="0" smtClean="0"/>
                  <a:t>份 </a:t>
                </a:r>
                <a:r>
                  <a:rPr kumimoji="1" lang="en-US" altLang="zh-CN" dirty="0" smtClean="0"/>
                  <a:t>h = (b-a) / n</a:t>
                </a:r>
                <a:endParaRPr kumimoji="1" lang="zh-CN" altLang="en-US" dirty="0" smtClean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036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梯形法积分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函数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sz="4000" dirty="0" smtClean="0"/>
              <a:t>f(x) = sin(x)</a:t>
            </a:r>
          </a:p>
          <a:p>
            <a:pPr>
              <a:lnSpc>
                <a:spcPct val="150000"/>
              </a:lnSpc>
            </a:pPr>
            <a:r>
              <a:rPr lang="zh-CN" altLang="en-US" sz="4400" dirty="0" smtClean="0"/>
              <a:t>上下限</a:t>
            </a:r>
            <a:endParaRPr lang="en-US" altLang="zh-CN" sz="4400" dirty="0" smtClean="0"/>
          </a:p>
          <a:p>
            <a:pPr lvl="1">
              <a:lnSpc>
                <a:spcPct val="150000"/>
              </a:lnSpc>
            </a:pPr>
            <a:r>
              <a:rPr lang="en-US" altLang="zh-CN" sz="4000" dirty="0" smtClean="0"/>
              <a:t>[0, pi]</a:t>
            </a:r>
          </a:p>
        </p:txBody>
      </p:sp>
    </p:spTree>
    <p:extLst>
      <p:ext uri="{BB962C8B-B14F-4D97-AF65-F5344CB8AC3E}">
        <p14:creationId xmlns:p14="http://schemas.microsoft.com/office/powerpoint/2010/main" val="279771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高级玩法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人脸美白（磨皮）</a:t>
            </a:r>
            <a:endParaRPr lang="en-US" altLang="zh-CN" dirty="0" smtClean="0"/>
          </a:p>
          <a:p>
            <a:r>
              <a:rPr lang="en-US" altLang="zh-CN" dirty="0"/>
              <a:t>I= double(</a:t>
            </a:r>
            <a:r>
              <a:rPr lang="en-US" altLang="zh-CN" dirty="0" err="1"/>
              <a:t>imread</a:t>
            </a:r>
            <a:r>
              <a:rPr lang="en-US" altLang="zh-CN" dirty="0"/>
              <a:t>('1.jpg'));</a:t>
            </a:r>
          </a:p>
          <a:p>
            <a:r>
              <a:rPr lang="en-US" altLang="zh-CN" dirty="0"/>
              <a:t>H = RF(I,30,100) - I + 128;</a:t>
            </a:r>
          </a:p>
          <a:p>
            <a:r>
              <a:rPr lang="en-US" altLang="zh-CN" dirty="0"/>
              <a:t>G = </a:t>
            </a:r>
            <a:r>
              <a:rPr lang="en-US" altLang="zh-CN" dirty="0" err="1"/>
              <a:t>imfilter</a:t>
            </a:r>
            <a:r>
              <a:rPr lang="en-US" altLang="zh-CN" dirty="0"/>
              <a:t>(</a:t>
            </a:r>
            <a:r>
              <a:rPr lang="en-US" altLang="zh-CN" dirty="0" err="1"/>
              <a:t>H,fspecial</a:t>
            </a:r>
            <a:r>
              <a:rPr lang="en-US" altLang="zh-CN" dirty="0"/>
              <a:t>('</a:t>
            </a:r>
            <a:r>
              <a:rPr lang="en-US" altLang="zh-CN" dirty="0" err="1"/>
              <a:t>gaussian</a:t>
            </a:r>
            <a:r>
              <a:rPr lang="en-US" altLang="zh-CN" dirty="0"/>
              <a:t>',[3 3],100));</a:t>
            </a:r>
          </a:p>
          <a:p>
            <a:r>
              <a:rPr lang="en-US" altLang="zh-CN" dirty="0"/>
              <a:t>opacity = 50;</a:t>
            </a:r>
          </a:p>
          <a:p>
            <a:r>
              <a:rPr lang="en-US" altLang="zh-CN" dirty="0" err="1"/>
              <a:t>Dst</a:t>
            </a:r>
            <a:r>
              <a:rPr lang="en-US" altLang="zh-CN" dirty="0"/>
              <a:t> = (I*(100 - opacity)+(I+2*G-256)*opacity)/100;</a:t>
            </a:r>
          </a:p>
          <a:p>
            <a:r>
              <a:rPr lang="en-US" altLang="zh-CN" dirty="0" err="1"/>
              <a:t>imshow</a:t>
            </a:r>
            <a:r>
              <a:rPr lang="en-US" altLang="zh-CN" dirty="0"/>
              <a:t>([uint8(I) uint8(</a:t>
            </a:r>
            <a:r>
              <a:rPr lang="en-US" altLang="zh-CN" dirty="0" err="1"/>
              <a:t>Dst</a:t>
            </a:r>
            <a:r>
              <a:rPr lang="en-US" altLang="zh-CN" dirty="0"/>
              <a:t>)]);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7871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基本拟合工具</a:t>
            </a:r>
            <a:r>
              <a:rPr kumimoji="1" lang="en-US" altLang="zh-CN" dirty="0" err="1" smtClean="0"/>
              <a:t>cftool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kumimoji="1" lang="zh-CN" altLang="en-US" dirty="0" smtClean="0"/>
              <a:t>选择数据</a:t>
            </a:r>
          </a:p>
          <a:p>
            <a:pPr>
              <a:lnSpc>
                <a:spcPct val="200000"/>
              </a:lnSpc>
            </a:pPr>
            <a:r>
              <a:rPr kumimoji="1" lang="zh-CN" altLang="en-US" dirty="0" smtClean="0"/>
              <a:t>选择拟合类型</a:t>
            </a:r>
          </a:p>
          <a:p>
            <a:pPr>
              <a:lnSpc>
                <a:spcPct val="200000"/>
              </a:lnSpc>
            </a:pPr>
            <a:r>
              <a:rPr kumimoji="1" lang="zh-CN" altLang="en-US" dirty="0" smtClean="0"/>
              <a:t>比较拟合结果</a:t>
            </a:r>
          </a:p>
          <a:p>
            <a:pPr>
              <a:lnSpc>
                <a:spcPct val="200000"/>
              </a:lnSpc>
            </a:pPr>
            <a:r>
              <a:rPr kumimoji="1" lang="zh-CN" altLang="en-US" dirty="0" smtClean="0"/>
              <a:t>生成拟合代码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63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en-US" altLang="zh-CN" dirty="0" smtClean="0"/>
              <a:t> x = 0 : 0.1 : 2</a:t>
            </a:r>
          </a:p>
          <a:p>
            <a:pPr>
              <a:lnSpc>
                <a:spcPct val="150000"/>
              </a:lnSpc>
            </a:pPr>
            <a:r>
              <a:rPr kumimoji="1" lang="en-US" altLang="zh-CN" dirty="0" smtClean="0"/>
              <a:t>y1= sin(x);</a:t>
            </a:r>
          </a:p>
          <a:p>
            <a:pPr>
              <a:lnSpc>
                <a:spcPct val="150000"/>
              </a:lnSpc>
            </a:pPr>
            <a:r>
              <a:rPr kumimoji="1" lang="en-US" altLang="zh-CN" dirty="0" smtClean="0"/>
              <a:t>y2= 3*x.^3 + 4.*x^2 </a:t>
            </a:r>
            <a:r>
              <a:rPr kumimoji="1" lang="mr-IN" altLang="zh-CN" dirty="0" smtClean="0"/>
              <a:t>–</a:t>
            </a:r>
            <a:r>
              <a:rPr kumimoji="1" lang="en-US" altLang="zh-CN" dirty="0" smtClean="0"/>
              <a:t> 5*x + 6 ;</a:t>
            </a:r>
          </a:p>
          <a:p>
            <a:pPr>
              <a:lnSpc>
                <a:spcPct val="150000"/>
              </a:lnSpc>
            </a:pPr>
            <a:r>
              <a:rPr kumimoji="1" lang="en-US" altLang="zh-CN" dirty="0" err="1" smtClean="0"/>
              <a:t>cftool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8182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自定义函数的拟合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err="1" smtClean="0"/>
              <a:t>cftool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r>
              <a:rPr kumimoji="1" lang="en-US" altLang="zh-CN" dirty="0" smtClean="0"/>
              <a:t>x = 5:0.1:20;</a:t>
            </a:r>
          </a:p>
          <a:p>
            <a:r>
              <a:rPr kumimoji="1" lang="en-US" altLang="zh-CN" dirty="0" smtClean="0"/>
              <a:t>y1 = 5*sin(x)+ 0.3*log10(x);</a:t>
            </a:r>
          </a:p>
          <a:p>
            <a:endParaRPr kumimoji="1" lang="zh-CN" altLang="en-US" dirty="0" smtClean="0"/>
          </a:p>
          <a:p>
            <a:r>
              <a:rPr kumimoji="1" lang="zh-CN" altLang="en-US" dirty="0" smtClean="0"/>
              <a:t>设定变量</a:t>
            </a:r>
            <a:endParaRPr kumimoji="1" lang="en-US" altLang="zh-CN" dirty="0"/>
          </a:p>
          <a:p>
            <a:r>
              <a:rPr kumimoji="1" lang="zh-CN" altLang="en-US" dirty="0" smtClean="0"/>
              <a:t>设定拟合公式： </a:t>
            </a:r>
            <a:r>
              <a:rPr kumimoji="1" lang="en-US" altLang="zh-CN" dirty="0" smtClean="0"/>
              <a:t>a*sin(x) + b*log10(x) + c</a:t>
            </a:r>
          </a:p>
          <a:p>
            <a:endParaRPr kumimoji="1" lang="en-US" altLang="zh-CN" dirty="0"/>
          </a:p>
          <a:p>
            <a:endParaRPr kumimoji="1" lang="zh-CN" altLang="en-US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7601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多项式拟合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线性最小二乘拟合： </a:t>
            </a:r>
            <a:r>
              <a:rPr kumimoji="1" lang="en-US" altLang="zh-CN" dirty="0" err="1" smtClean="0"/>
              <a:t>polyfit</a:t>
            </a:r>
            <a:endParaRPr kumimoji="1" lang="zh-CN" altLang="en-US" dirty="0" smtClean="0"/>
          </a:p>
          <a:p>
            <a:r>
              <a:rPr kumimoji="1" lang="en-US" altLang="zh-CN" dirty="0" smtClean="0"/>
              <a:t>P = </a:t>
            </a:r>
            <a:r>
              <a:rPr kumimoji="1" lang="en-US" altLang="zh-CN" dirty="0" err="1" smtClean="0"/>
              <a:t>polyfit</a:t>
            </a:r>
            <a:r>
              <a:rPr kumimoji="1" lang="en-US" altLang="zh-CN" dirty="0" smtClean="0"/>
              <a:t>(X,Y,N)</a:t>
            </a:r>
          </a:p>
          <a:p>
            <a:r>
              <a:rPr kumimoji="1" lang="en-US" altLang="zh-CN" dirty="0" smtClean="0"/>
              <a:t>P = </a:t>
            </a:r>
            <a:r>
              <a:rPr kumimoji="1" lang="en-US" altLang="zh-CN" dirty="0" err="1" smtClean="0"/>
              <a:t>polyfit</a:t>
            </a:r>
            <a:r>
              <a:rPr kumimoji="1" lang="en-US" altLang="zh-CN" dirty="0" smtClean="0"/>
              <a:t>(x,y2,3);</a:t>
            </a:r>
          </a:p>
          <a:p>
            <a:endParaRPr kumimoji="1" lang="en-US" altLang="zh-CN" dirty="0" smtClean="0"/>
          </a:p>
          <a:p>
            <a:r>
              <a:rPr kumimoji="1" lang="zh-CN" altLang="en-US" dirty="0"/>
              <a:t>代</a:t>
            </a:r>
            <a:r>
              <a:rPr kumimoji="1" lang="zh-CN" altLang="en-US" dirty="0" smtClean="0"/>
              <a:t>入新的横坐标</a:t>
            </a:r>
            <a:endParaRPr kumimoji="1" lang="en-US" altLang="zh-CN" dirty="0"/>
          </a:p>
          <a:p>
            <a:r>
              <a:rPr kumimoji="1" lang="en-US" altLang="zh-CN" dirty="0" smtClean="0"/>
              <a:t>x2      = -1 : 0.01 :3 ;</a:t>
            </a:r>
          </a:p>
          <a:p>
            <a:r>
              <a:rPr kumimoji="1" lang="en-US" altLang="zh-CN" dirty="0" err="1" smtClean="0"/>
              <a:t>newy</a:t>
            </a:r>
            <a:r>
              <a:rPr kumimoji="1" lang="en-US" altLang="zh-CN" dirty="0" smtClean="0"/>
              <a:t>  = </a:t>
            </a:r>
            <a:r>
              <a:rPr kumimoji="1" lang="en-US" altLang="zh-CN" dirty="0" err="1" smtClean="0"/>
              <a:t>polyval</a:t>
            </a:r>
            <a:r>
              <a:rPr kumimoji="1" lang="en-US" altLang="zh-CN" dirty="0" smtClean="0"/>
              <a:t>(P,x2);</a:t>
            </a:r>
          </a:p>
          <a:p>
            <a:endParaRPr kumimoji="1" lang="en-US" altLang="zh-CN" dirty="0"/>
          </a:p>
          <a:p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512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polyfit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dirty="0" smtClean="0"/>
              <a:t>P </a:t>
            </a:r>
            <a:r>
              <a:rPr kumimoji="1" lang="en-US" altLang="zh-CN" dirty="0" smtClean="0"/>
              <a:t>= </a:t>
            </a:r>
            <a:r>
              <a:rPr kumimoji="1" lang="en-US" altLang="zh-CN" dirty="0" err="1" smtClean="0"/>
              <a:t>polyfit</a:t>
            </a:r>
            <a:r>
              <a:rPr kumimoji="1" lang="en-US" altLang="zh-CN" dirty="0" smtClean="0"/>
              <a:t>(X,Y,1)</a:t>
            </a:r>
          </a:p>
          <a:p>
            <a:pPr lvl="1">
              <a:lnSpc>
                <a:spcPct val="150000"/>
              </a:lnSpc>
            </a:pPr>
            <a:r>
              <a:rPr kumimoji="1" lang="zh-CN" altLang="en-US" dirty="0" smtClean="0"/>
              <a:t>直线拟合</a:t>
            </a:r>
            <a:r>
              <a:rPr kumimoji="1" lang="en-US" altLang="zh-CN" dirty="0" smtClean="0"/>
              <a:t> Y=P(1)*X+P(2)</a:t>
            </a:r>
            <a:endParaRPr kumimoji="1" lang="en-US" altLang="zh-CN" dirty="0" smtClean="0"/>
          </a:p>
          <a:p>
            <a:pPr>
              <a:lnSpc>
                <a:spcPct val="150000"/>
              </a:lnSpc>
            </a:pPr>
            <a:r>
              <a:rPr kumimoji="1" lang="en-US" altLang="zh-CN" dirty="0"/>
              <a:t>P = </a:t>
            </a:r>
            <a:r>
              <a:rPr kumimoji="1" lang="en-US" altLang="zh-CN" dirty="0" err="1" smtClean="0"/>
              <a:t>polyfit</a:t>
            </a:r>
            <a:r>
              <a:rPr kumimoji="1" lang="en-US" altLang="zh-CN" dirty="0" smtClean="0"/>
              <a:t>(X,Y,2)</a:t>
            </a:r>
            <a:endParaRPr kumimoji="1" lang="en-US" altLang="zh-CN" dirty="0"/>
          </a:p>
          <a:p>
            <a:pPr lvl="1">
              <a:lnSpc>
                <a:spcPct val="150000"/>
              </a:lnSpc>
            </a:pPr>
            <a:r>
              <a:rPr kumimoji="1" lang="zh-CN" altLang="en-US" dirty="0" smtClean="0"/>
              <a:t>二次函数拟合</a:t>
            </a:r>
            <a:r>
              <a:rPr kumimoji="1" lang="en-US" altLang="zh-CN" dirty="0" smtClean="0"/>
              <a:t> </a:t>
            </a:r>
            <a:r>
              <a:rPr kumimoji="1" lang="en-US" altLang="zh-CN" dirty="0"/>
              <a:t>Y=P(1)*</a:t>
            </a:r>
            <a:r>
              <a:rPr kumimoji="1" lang="en-US" altLang="zh-CN" dirty="0" smtClean="0"/>
              <a:t>X.^2+P(2)*X+P(3)</a:t>
            </a:r>
            <a:endParaRPr kumimoji="1" lang="en-US" altLang="zh-CN" dirty="0"/>
          </a:p>
          <a:p>
            <a:pPr>
              <a:lnSpc>
                <a:spcPct val="150000"/>
              </a:lnSpc>
            </a:pPr>
            <a:r>
              <a:rPr kumimoji="1" lang="en-US" altLang="zh-CN" dirty="0"/>
              <a:t>P = </a:t>
            </a:r>
            <a:r>
              <a:rPr kumimoji="1" lang="en-US" altLang="zh-CN" dirty="0" err="1"/>
              <a:t>polyfit</a:t>
            </a:r>
            <a:r>
              <a:rPr kumimoji="1" lang="en-US" altLang="zh-CN" dirty="0"/>
              <a:t>(X,Y,2)</a:t>
            </a:r>
          </a:p>
          <a:p>
            <a:pPr lvl="1">
              <a:lnSpc>
                <a:spcPct val="150000"/>
              </a:lnSpc>
            </a:pPr>
            <a:r>
              <a:rPr kumimoji="1" lang="zh-CN" altLang="en-US" dirty="0" smtClean="0"/>
              <a:t>三次</a:t>
            </a:r>
            <a:r>
              <a:rPr kumimoji="1" lang="zh-CN" altLang="en-US" dirty="0"/>
              <a:t>函数拟合</a:t>
            </a:r>
            <a:r>
              <a:rPr kumimoji="1" lang="en-US" altLang="zh-CN" dirty="0"/>
              <a:t> Y=P(1)*X</a:t>
            </a:r>
            <a:r>
              <a:rPr kumimoji="1" lang="en-US" altLang="zh-CN" dirty="0" smtClean="0"/>
              <a:t>.^3+P(2</a:t>
            </a:r>
            <a:r>
              <a:rPr kumimoji="1" lang="en-US" altLang="zh-CN" dirty="0"/>
              <a:t>)*</a:t>
            </a:r>
            <a:r>
              <a:rPr kumimoji="1" lang="en-US" altLang="zh-CN" dirty="0" smtClean="0"/>
              <a:t>X.^2+P(3)*X+P(4)</a:t>
            </a:r>
            <a:endParaRPr kumimoji="1" lang="en-US" altLang="zh-CN" dirty="0"/>
          </a:p>
          <a:p>
            <a:pPr>
              <a:lnSpc>
                <a:spcPct val="150000"/>
              </a:lnSpc>
            </a:pPr>
            <a:endParaRPr kumimoji="1" lang="en-US" altLang="zh-CN" dirty="0" smtClean="0"/>
          </a:p>
          <a:p>
            <a:pPr>
              <a:lnSpc>
                <a:spcPct val="150000"/>
              </a:lnSpc>
            </a:pPr>
            <a:endParaRPr kumimoji="1" lang="en-US" altLang="zh-CN" dirty="0" smtClean="0"/>
          </a:p>
          <a:p>
            <a:pPr>
              <a:lnSpc>
                <a:spcPct val="150000"/>
              </a:lnSpc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091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练习</a:t>
            </a:r>
            <a:r>
              <a:rPr kumimoji="1" lang="en-US" altLang="zh-CN" dirty="0" smtClean="0"/>
              <a:t>1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zh-CN" altLang="en-US" dirty="0"/>
              <a:t>画图显示数据点及多项式拟合</a:t>
            </a:r>
            <a:r>
              <a:rPr kumimoji="1" lang="zh-CN" altLang="en-US" dirty="0" smtClean="0"/>
              <a:t>结果</a:t>
            </a:r>
            <a:endParaRPr kumimoji="1"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LAMOST </a:t>
            </a:r>
            <a:r>
              <a:rPr lang="zh-CN" altLang="en-US" dirty="0" smtClean="0"/>
              <a:t>数据中满足以下条件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err="1" smtClean="0"/>
              <a:t>logg</a:t>
            </a:r>
            <a:r>
              <a:rPr lang="en-US" altLang="zh-CN" dirty="0" smtClean="0"/>
              <a:t>&gt;4.0</a:t>
            </a:r>
          </a:p>
          <a:p>
            <a:pPr lvl="1">
              <a:lnSpc>
                <a:spcPct val="150000"/>
              </a:lnSpc>
            </a:pPr>
            <a:r>
              <a:rPr lang="en-US" altLang="zh-CN" dirty="0" err="1" smtClean="0"/>
              <a:t>teff</a:t>
            </a:r>
            <a:r>
              <a:rPr lang="en-US" altLang="zh-CN" dirty="0" smtClean="0"/>
              <a:t>&gt;4000 </a:t>
            </a:r>
            <a:r>
              <a:rPr lang="en-US" altLang="zh-CN" dirty="0"/>
              <a:t>&amp; </a:t>
            </a:r>
            <a:r>
              <a:rPr lang="en-US" altLang="zh-CN" dirty="0" err="1" smtClean="0"/>
              <a:t>teff</a:t>
            </a:r>
            <a:r>
              <a:rPr lang="en-US" altLang="zh-CN" dirty="0" smtClean="0"/>
              <a:t>&lt;8000</a:t>
            </a:r>
          </a:p>
          <a:p>
            <a:pPr lvl="1">
              <a:lnSpc>
                <a:spcPct val="150000"/>
              </a:lnSpc>
            </a:pPr>
            <a:r>
              <a:rPr lang="en-US" altLang="zh-CN" dirty="0" err="1" smtClean="0"/>
              <a:t>teff_err</a:t>
            </a:r>
            <a:r>
              <a:rPr lang="en-US" altLang="zh-CN" dirty="0" smtClean="0"/>
              <a:t>&lt;100 </a:t>
            </a:r>
            <a:r>
              <a:rPr lang="en-US" altLang="zh-CN" dirty="0"/>
              <a:t>&amp; </a:t>
            </a:r>
            <a:r>
              <a:rPr lang="en-US" altLang="zh-CN" dirty="0" err="1" smtClean="0"/>
              <a:t>logg_err</a:t>
            </a:r>
            <a:r>
              <a:rPr lang="en-US" altLang="zh-CN" dirty="0" smtClean="0"/>
              <a:t>&lt;0.5</a:t>
            </a:r>
          </a:p>
          <a:p>
            <a:pPr>
              <a:lnSpc>
                <a:spcPct val="150000"/>
              </a:lnSpc>
            </a:pPr>
            <a:r>
              <a:rPr kumimoji="1" lang="zh-CN" altLang="en-US" dirty="0" smtClean="0"/>
              <a:t>的 </a:t>
            </a:r>
            <a:r>
              <a:rPr kumimoji="1" lang="en-US" altLang="zh-CN" dirty="0" err="1" smtClean="0"/>
              <a:t>teff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和 </a:t>
            </a:r>
            <a:r>
              <a:rPr kumimoji="1" lang="en-US" altLang="zh-CN" dirty="0" err="1" smtClean="0"/>
              <a:t>logg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的关系</a:t>
            </a:r>
          </a:p>
          <a:p>
            <a:pPr>
              <a:lnSpc>
                <a:spcPct val="150000"/>
              </a:lnSpc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0689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ic2.zhimg.com/afa034d52962681db09b4dc1060f8075_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27" y="1897375"/>
            <a:ext cx="11266690" cy="284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64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514</Words>
  <Application>Microsoft Macintosh PowerPoint</Application>
  <PresentationFormat>宽屏</PresentationFormat>
  <Paragraphs>108</Paragraphs>
  <Slides>22</Slides>
  <Notes>5</Notes>
  <HiddenSlides>2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9" baseType="lpstr">
      <vt:lpstr>Calibri</vt:lpstr>
      <vt:lpstr>Calibri Light</vt:lpstr>
      <vt:lpstr>Cambria Math</vt:lpstr>
      <vt:lpstr>Mangal</vt:lpstr>
      <vt:lpstr>宋体</vt:lpstr>
      <vt:lpstr>Arial</vt:lpstr>
      <vt:lpstr>Office 主题</vt:lpstr>
      <vt:lpstr>Matlab 科学计算</vt:lpstr>
      <vt:lpstr>Matlab可以实现的科学计算</vt:lpstr>
      <vt:lpstr>基本拟合工具cftool</vt:lpstr>
      <vt:lpstr>PowerPoint 演示文稿</vt:lpstr>
      <vt:lpstr>自定义函数的拟合</vt:lpstr>
      <vt:lpstr>多项式拟合</vt:lpstr>
      <vt:lpstr>polyfit</vt:lpstr>
      <vt:lpstr>练习1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练习2:</vt:lpstr>
      <vt:lpstr>1维曲线插值</vt:lpstr>
      <vt:lpstr>练习3:画图比较两种插值方法</vt:lpstr>
      <vt:lpstr>一元函数差分</vt:lpstr>
      <vt:lpstr>练习4: 借助插值函数进行数值微分</vt:lpstr>
      <vt:lpstr>梯形法求数值积分</vt:lpstr>
      <vt:lpstr>梯形法积分</vt:lpstr>
      <vt:lpstr>高级玩法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 科学计算</dc:title>
  <dc:creator>Microsoft Office 用户</dc:creator>
  <cp:lastModifiedBy>高爽</cp:lastModifiedBy>
  <cp:revision>76</cp:revision>
  <dcterms:created xsi:type="dcterms:W3CDTF">2016-12-13T11:00:15Z</dcterms:created>
  <dcterms:modified xsi:type="dcterms:W3CDTF">2017-12-13T03:20:55Z</dcterms:modified>
</cp:coreProperties>
</file>