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7"/>
  </p:notesMasterIdLst>
  <p:sldIdLst>
    <p:sldId id="256" r:id="rId2"/>
    <p:sldId id="279" r:id="rId3"/>
    <p:sldId id="257" r:id="rId4"/>
    <p:sldId id="258" r:id="rId5"/>
    <p:sldId id="259" r:id="rId6"/>
    <p:sldId id="280" r:id="rId7"/>
    <p:sldId id="260" r:id="rId8"/>
    <p:sldId id="273" r:id="rId9"/>
    <p:sldId id="261" r:id="rId10"/>
    <p:sldId id="274" r:id="rId11"/>
    <p:sldId id="262" r:id="rId12"/>
    <p:sldId id="263" r:id="rId13"/>
    <p:sldId id="264" r:id="rId14"/>
    <p:sldId id="275" r:id="rId15"/>
    <p:sldId id="276" r:id="rId16"/>
    <p:sldId id="265" r:id="rId17"/>
    <p:sldId id="277" r:id="rId18"/>
    <p:sldId id="267" r:id="rId19"/>
    <p:sldId id="266" r:id="rId20"/>
    <p:sldId id="268" r:id="rId21"/>
    <p:sldId id="270" r:id="rId22"/>
    <p:sldId id="269" r:id="rId23"/>
    <p:sldId id="272" r:id="rId24"/>
    <p:sldId id="271" r:id="rId25"/>
    <p:sldId id="278" r:id="rId2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88690" autoAdjust="0"/>
  </p:normalViewPr>
  <p:slideViewPr>
    <p:cSldViewPr snapToGrid="0" snapToObjects="1">
      <p:cViewPr varScale="1">
        <p:scale>
          <a:sx n="98" d="100"/>
          <a:sy n="98" d="100"/>
        </p:scale>
        <p:origin x="101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notesMaster" Target="notesMasters/notesMaster1.xml"/><Relationship Id="rId28" Type="http://schemas.openxmlformats.org/officeDocument/2006/relationships/presProps" Target="presProps.xml"/><Relationship Id="rId29" Type="http://schemas.openxmlformats.org/officeDocument/2006/relationships/viewProps" Target="viewProps.xml"/><Relationship Id="rId30" Type="http://schemas.openxmlformats.org/officeDocument/2006/relationships/theme" Target="theme/theme1.xml"/><Relationship Id="rId3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CD6D96-7BFB-A440-B30B-B16DF7159AC7}" type="datetimeFigureOut">
              <a:rPr kumimoji="1" lang="zh-CN" altLang="en-US" smtClean="0"/>
              <a:t>2017/12/6</a:t>
            </a:fld>
            <a:endParaRPr kumimoji="1"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01C4B-6C6A-0248-A391-EC52856A287D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2412508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dirty="0" smtClean="0"/>
              <a:t>由于学生们程度有限，故图像句柄控制换为简单图像控制</a:t>
            </a:r>
          </a:p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001C4B-6C6A-0248-A391-EC52856A287D}" type="slidenum">
              <a:rPr kumimoji="1" lang="zh-CN" altLang="en-US" smtClean="0"/>
              <a:t>3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2436912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zh-CN" altLang="en-US" dirty="0" smtClean="0"/>
              <a:t>参见附图</a:t>
            </a:r>
            <a:r>
              <a:rPr kumimoji="1" lang="en-US" altLang="zh-CN" dirty="0" err="1" smtClean="0"/>
              <a:t>graphicsFun.tiff</a:t>
            </a:r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001C4B-6C6A-0248-A391-EC52856A287D}" type="slidenum">
              <a:rPr kumimoji="1" lang="zh-CN" altLang="en-US" smtClean="0"/>
              <a:t>5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0471410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zh-CN" altLang="en-US" dirty="0" smtClean="0"/>
              <a:t>依据之前画出来的图，一步步的讲解</a:t>
            </a:r>
            <a:r>
              <a:rPr kumimoji="1" lang="en-US" altLang="zh-CN" dirty="0" err="1" smtClean="0"/>
              <a:t>Matlab</a:t>
            </a:r>
            <a:r>
              <a:rPr kumimoji="1" lang="zh-CN" altLang="en-US" dirty="0" smtClean="0"/>
              <a:t>图像</a:t>
            </a:r>
            <a:r>
              <a:rPr kumimoji="1" lang="en-US" altLang="zh-CN" dirty="0" smtClean="0"/>
              <a:t>UI</a:t>
            </a:r>
            <a:r>
              <a:rPr kumimoji="1" lang="zh-CN" altLang="en-US" dirty="0" smtClean="0"/>
              <a:t>页面的操作，参考图像</a:t>
            </a:r>
            <a:r>
              <a:rPr kumimoji="1" lang="en-US" altLang="zh-CN" dirty="0" err="1" smtClean="0"/>
              <a:t>UI.tiff</a:t>
            </a:r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001C4B-6C6A-0248-A391-EC52856A287D}" type="slidenum">
              <a:rPr kumimoji="1" lang="zh-CN" altLang="en-US" smtClean="0"/>
              <a:t>9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996206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zh-CN" altLang="en-US" dirty="0" smtClean="0"/>
              <a:t>见</a:t>
            </a:r>
            <a:r>
              <a:rPr kumimoji="1" lang="en-US" altLang="zh-CN" dirty="0" smtClean="0"/>
              <a:t>sample1</a:t>
            </a:r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001C4B-6C6A-0248-A391-EC52856A287D}" type="slidenum">
              <a:rPr kumimoji="1" lang="zh-CN" altLang="en-US" smtClean="0"/>
              <a:t>18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1118404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zh-CN" altLang="en-US" dirty="0" smtClean="0"/>
              <a:t>见</a:t>
            </a:r>
            <a:r>
              <a:rPr kumimoji="1" lang="en-US" altLang="zh-CN" smtClean="0"/>
              <a:t>sample2</a:t>
            </a:r>
            <a:endParaRPr kumimoji="1" lang="zh-CN" altLang="en-US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001C4B-6C6A-0248-A391-EC52856A287D}" type="slidenum">
              <a:rPr kumimoji="1" lang="zh-CN" altLang="en-US" smtClean="0"/>
              <a:t>20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1014295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 smtClean="0"/>
              <a:t>单击此处编辑母版副标题样式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536E9-A9CA-7C4F-9425-4DB4C6CEF978}" type="datetimeFigureOut">
              <a:rPr kumimoji="1" lang="zh-CN" altLang="en-US" smtClean="0"/>
              <a:t>2017/12/6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5E2C6-3AFB-A74E-A7AA-CA69311A1212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882245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536E9-A9CA-7C4F-9425-4DB4C6CEF978}" type="datetimeFigureOut">
              <a:rPr kumimoji="1" lang="zh-CN" altLang="en-US" smtClean="0"/>
              <a:t>2017/12/6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5E2C6-3AFB-A74E-A7AA-CA69311A1212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750162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536E9-A9CA-7C4F-9425-4DB4C6CEF978}" type="datetimeFigureOut">
              <a:rPr kumimoji="1" lang="zh-CN" altLang="en-US" smtClean="0"/>
              <a:t>2017/12/6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5E2C6-3AFB-A74E-A7AA-CA69311A1212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01839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536E9-A9CA-7C4F-9425-4DB4C6CEF978}" type="datetimeFigureOut">
              <a:rPr kumimoji="1" lang="zh-CN" altLang="en-US" smtClean="0"/>
              <a:t>2017/12/6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5E2C6-3AFB-A74E-A7AA-CA69311A1212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3446406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536E9-A9CA-7C4F-9425-4DB4C6CEF978}" type="datetimeFigureOut">
              <a:rPr kumimoji="1" lang="zh-CN" altLang="en-US" smtClean="0"/>
              <a:t>2017/12/6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5E2C6-3AFB-A74E-A7AA-CA69311A1212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5568708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536E9-A9CA-7C4F-9425-4DB4C6CEF978}" type="datetimeFigureOut">
              <a:rPr kumimoji="1" lang="zh-CN" altLang="en-US" smtClean="0"/>
              <a:t>2017/12/6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5E2C6-3AFB-A74E-A7AA-CA69311A1212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593902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536E9-A9CA-7C4F-9425-4DB4C6CEF978}" type="datetimeFigureOut">
              <a:rPr kumimoji="1" lang="zh-CN" altLang="en-US" smtClean="0"/>
              <a:t>2017/12/6</a:t>
            </a:fld>
            <a:endParaRPr kumimoji="1"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幻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5E2C6-3AFB-A74E-A7AA-CA69311A1212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20637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536E9-A9CA-7C4F-9425-4DB4C6CEF978}" type="datetimeFigureOut">
              <a:rPr kumimoji="1" lang="zh-CN" altLang="en-US" smtClean="0"/>
              <a:t>2017/12/6</a:t>
            </a:fld>
            <a:endParaRPr kumimoji="1"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5E2C6-3AFB-A74E-A7AA-CA69311A1212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693586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536E9-A9CA-7C4F-9425-4DB4C6CEF978}" type="datetimeFigureOut">
              <a:rPr kumimoji="1" lang="zh-CN" altLang="en-US" smtClean="0"/>
              <a:t>2017/12/6</a:t>
            </a:fld>
            <a:endParaRPr kumimoji="1"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5E2C6-3AFB-A74E-A7AA-CA69311A1212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366266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536E9-A9CA-7C4F-9425-4DB4C6CEF978}" type="datetimeFigureOut">
              <a:rPr kumimoji="1" lang="zh-CN" altLang="en-US" smtClean="0"/>
              <a:t>2017/12/6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5E2C6-3AFB-A74E-A7AA-CA69311A1212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950147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536E9-A9CA-7C4F-9425-4DB4C6CEF978}" type="datetimeFigureOut">
              <a:rPr kumimoji="1" lang="zh-CN" altLang="en-US" smtClean="0"/>
              <a:t>2017/12/6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5E2C6-3AFB-A74E-A7AA-CA69311A1212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227561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4536E9-A9CA-7C4F-9425-4DB4C6CEF978}" type="datetimeFigureOut">
              <a:rPr kumimoji="1" lang="zh-CN" altLang="en-US" smtClean="0"/>
              <a:t>2017/12/6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25E2C6-3AFB-A74E-A7AA-CA69311A1212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918801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0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hyperlink" Target="http://stardust.lamost.org/teaching/matlab/code/4/" TargetMode="Externa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tif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tif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zh-CN" dirty="0" err="1" smtClean="0"/>
              <a:t>Matlab</a:t>
            </a:r>
            <a:r>
              <a:rPr kumimoji="1" lang="zh-CN" altLang="en-US" dirty="0" smtClean="0"/>
              <a:t>数据可视化</a:t>
            </a:r>
            <a:endParaRPr kumimoji="1"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zh-CN" altLang="en-US" dirty="0" smtClean="0"/>
              <a:t>画图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201112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figure()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</a:pPr>
            <a:r>
              <a:rPr lang="en-US" altLang="zh-CN" sz="3600" dirty="0" smtClean="0"/>
              <a:t>figure </a:t>
            </a:r>
          </a:p>
          <a:p>
            <a:pPr lvl="1">
              <a:lnSpc>
                <a:spcPct val="150000"/>
              </a:lnSpc>
            </a:pPr>
            <a:r>
              <a:rPr lang="zh-CN" altLang="en-US" sz="3200" dirty="0"/>
              <a:t>新</a:t>
            </a:r>
            <a:r>
              <a:rPr lang="zh-CN" altLang="en-US" sz="3200" dirty="0" smtClean="0"/>
              <a:t>图</a:t>
            </a:r>
            <a:endParaRPr lang="en-US" altLang="zh-CN" sz="3200" dirty="0" smtClean="0"/>
          </a:p>
          <a:p>
            <a:pPr>
              <a:lnSpc>
                <a:spcPct val="150000"/>
              </a:lnSpc>
            </a:pPr>
            <a:r>
              <a:rPr lang="en-US" altLang="zh-CN" sz="3600" dirty="0" smtClean="0"/>
              <a:t>figure(1)</a:t>
            </a:r>
          </a:p>
          <a:p>
            <a:pPr>
              <a:lnSpc>
                <a:spcPct val="150000"/>
              </a:lnSpc>
            </a:pPr>
            <a:r>
              <a:rPr lang="en-US" altLang="zh-CN" sz="3600" dirty="0" smtClean="0"/>
              <a:t>figure(2)</a:t>
            </a:r>
          </a:p>
          <a:p>
            <a:pPr>
              <a:lnSpc>
                <a:spcPct val="150000"/>
              </a:lnSpc>
            </a:pPr>
            <a:r>
              <a:rPr lang="en-US" altLang="zh-CN" sz="3600" dirty="0" smtClean="0"/>
              <a:t>figure(3)</a:t>
            </a:r>
          </a:p>
          <a:p>
            <a:pPr lvl="1">
              <a:lnSpc>
                <a:spcPct val="150000"/>
              </a:lnSpc>
            </a:pPr>
            <a:r>
              <a:rPr lang="zh-CN" altLang="en-US" sz="3200" dirty="0"/>
              <a:t>一个又一</a:t>
            </a:r>
            <a:r>
              <a:rPr lang="zh-CN" altLang="en-US" sz="3200" dirty="0" smtClean="0"/>
              <a:t>个的新图</a:t>
            </a:r>
            <a:endParaRPr lang="zh-CN" altLang="en-US" sz="3200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4846" y="365125"/>
            <a:ext cx="6815191" cy="6085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71722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889348"/>
            <a:ext cx="10515600" cy="5287615"/>
          </a:xfrm>
        </p:spPr>
        <p:txBody>
          <a:bodyPr>
            <a:normAutofit/>
          </a:bodyPr>
          <a:lstStyle/>
          <a:p>
            <a:r>
              <a:rPr lang="en-US" altLang="zh-CN" dirty="0" smtClean="0">
                <a:effectLst/>
              </a:rPr>
              <a:t>clear; </a:t>
            </a:r>
            <a:r>
              <a:rPr lang="en-US" altLang="zh-CN" dirty="0" err="1" smtClean="0">
                <a:effectLst/>
              </a:rPr>
              <a:t>clc</a:t>
            </a:r>
            <a:r>
              <a:rPr lang="en-US" altLang="zh-CN" dirty="0" smtClean="0">
                <a:effectLst/>
              </a:rPr>
              <a:t>; close all</a:t>
            </a:r>
          </a:p>
          <a:p>
            <a:r>
              <a:rPr lang="mr-IN" altLang="zh-CN" dirty="0" err="1" smtClean="0">
                <a:effectLst/>
              </a:rPr>
              <a:t>x</a:t>
            </a:r>
            <a:r>
              <a:rPr lang="mr-IN" altLang="zh-CN" dirty="0" smtClean="0">
                <a:effectLst/>
              </a:rPr>
              <a:t>=0:.01:10; </a:t>
            </a:r>
            <a:endParaRPr lang="mr-IN" altLang="zh-CN" dirty="0" smtClean="0"/>
          </a:p>
          <a:p>
            <a:r>
              <a:rPr kumimoji="1" lang="en-US" altLang="zh-CN" dirty="0" smtClean="0"/>
              <a:t>y=sin(5*x);</a:t>
            </a:r>
          </a:p>
          <a:p>
            <a:r>
              <a:rPr kumimoji="1" lang="en-US" altLang="zh-CN" dirty="0" smtClean="0"/>
              <a:t>figure</a:t>
            </a:r>
          </a:p>
          <a:p>
            <a:r>
              <a:rPr kumimoji="1" lang="en-US" altLang="zh-CN" dirty="0" smtClean="0"/>
              <a:t>plot(</a:t>
            </a:r>
            <a:r>
              <a:rPr kumimoji="1" lang="en-US" altLang="zh-CN" dirty="0" err="1" smtClean="0"/>
              <a:t>x,y</a:t>
            </a:r>
            <a:r>
              <a:rPr kumimoji="1" lang="en-US" altLang="zh-CN" dirty="0" smtClean="0"/>
              <a:t>)</a:t>
            </a:r>
            <a:endParaRPr kumimoji="1" lang="zh-CN" altLang="en-US" dirty="0" smtClean="0"/>
          </a:p>
          <a:p>
            <a:r>
              <a:rPr kumimoji="1" lang="en-US" altLang="zh-CN" dirty="0" smtClean="0">
                <a:solidFill>
                  <a:srgbClr val="FF0000"/>
                </a:solidFill>
              </a:rPr>
              <a:t>title</a:t>
            </a:r>
            <a:r>
              <a:rPr kumimoji="1" lang="en-US" altLang="zh-CN" dirty="0" smtClean="0"/>
              <a:t>(‘sin(5*x)’)</a:t>
            </a:r>
          </a:p>
          <a:p>
            <a:r>
              <a:rPr kumimoji="1" lang="en-US" altLang="zh-CN" dirty="0" err="1" smtClean="0">
                <a:solidFill>
                  <a:srgbClr val="FF0000"/>
                </a:solidFill>
              </a:rPr>
              <a:t>xlabel</a:t>
            </a:r>
            <a:r>
              <a:rPr kumimoji="1" lang="en-US" altLang="zh-CN" dirty="0" smtClean="0"/>
              <a:t>(‘X’)</a:t>
            </a:r>
          </a:p>
          <a:p>
            <a:r>
              <a:rPr kumimoji="1" lang="en-US" altLang="zh-CN" dirty="0" err="1" smtClean="0">
                <a:solidFill>
                  <a:srgbClr val="FF0000"/>
                </a:solidFill>
              </a:rPr>
              <a:t>ylabel</a:t>
            </a:r>
            <a:r>
              <a:rPr kumimoji="1" lang="en-US" altLang="zh-CN" dirty="0" smtClean="0"/>
              <a:t>(‘Y’)</a:t>
            </a:r>
          </a:p>
          <a:p>
            <a:r>
              <a:rPr kumimoji="1" lang="en-US" altLang="zh-CN" dirty="0" smtClean="0">
                <a:solidFill>
                  <a:srgbClr val="FF0000"/>
                </a:solidFill>
              </a:rPr>
              <a:t>legend</a:t>
            </a:r>
            <a:r>
              <a:rPr kumimoji="1" lang="en-US" altLang="zh-CN" dirty="0" smtClean="0"/>
              <a:t>(‘y’)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836278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练习</a:t>
            </a:r>
            <a:r>
              <a:rPr kumimoji="1" lang="en-US" altLang="zh-CN" dirty="0" smtClean="0"/>
              <a:t>1:</a:t>
            </a:r>
            <a:r>
              <a:rPr kumimoji="1" lang="zh-CN" altLang="en-US" dirty="0" smtClean="0"/>
              <a:t>绘制离散函数的图形</a:t>
            </a:r>
            <a:endParaRPr kumimoji="1"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内容占位符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>
                  <a:lnSpc>
                    <a:spcPct val="200000"/>
                  </a:lnSpc>
                </a:pPr>
                <a14:m>
                  <m:oMath xmlns:m="http://schemas.openxmlformats.org/officeDocument/2006/math">
                    <m:r>
                      <a:rPr kumimoji="1" lang="en-US" altLang="zh-CN" sz="3600" b="0" i="1" smtClean="0">
                        <a:latin typeface="Cambria Math" charset="0"/>
                      </a:rPr>
                      <m:t>𝑦</m:t>
                    </m:r>
                    <m:r>
                      <a:rPr kumimoji="1" lang="en-US" altLang="zh-CN" sz="3600" b="0" i="1" smtClean="0">
                        <a:latin typeface="Cambria Math" charset="0"/>
                      </a:rPr>
                      <m:t>=</m:t>
                    </m:r>
                    <m:f>
                      <m:fPr>
                        <m:ctrlPr>
                          <a:rPr kumimoji="1" lang="mr-IN" altLang="zh-CN" sz="3600" b="0" i="1" smtClean="0">
                            <a:latin typeface="Cambria Math" charset="0"/>
                          </a:rPr>
                        </m:ctrlPr>
                      </m:fPr>
                      <m:num>
                        <m:r>
                          <a:rPr kumimoji="1" lang="en-US" altLang="zh-CN" sz="3600" b="0" i="1" smtClean="0">
                            <a:latin typeface="Cambria Math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kumimoji="1" lang="mr-IN" altLang="zh-CN" sz="3600" b="0" i="1" smtClean="0">
                                <a:latin typeface="Cambria Math" charset="0"/>
                              </a:rPr>
                            </m:ctrlPr>
                          </m:sSupPr>
                          <m:e>
                            <m:r>
                              <a:rPr kumimoji="1" lang="en-US" altLang="zh-CN" sz="3600" b="0" i="1" smtClean="0">
                                <a:latin typeface="Cambria Math" charset="0"/>
                              </a:rPr>
                              <m:t>(</m:t>
                            </m:r>
                            <m:r>
                              <a:rPr kumimoji="1" lang="en-US" altLang="zh-CN" sz="3600" b="0" i="1" smtClean="0">
                                <a:latin typeface="Cambria Math" charset="0"/>
                              </a:rPr>
                              <m:t>𝑛</m:t>
                            </m:r>
                            <m:r>
                              <a:rPr kumimoji="1" lang="en-US" altLang="zh-CN" sz="3600" b="0" i="1" smtClean="0">
                                <a:latin typeface="Cambria Math" charset="0"/>
                              </a:rPr>
                              <m:t>−3)</m:t>
                            </m:r>
                          </m:e>
                          <m:sup>
                            <m:r>
                              <a:rPr kumimoji="1" lang="en-US" altLang="zh-CN" sz="3600" b="0" i="1" smtClean="0">
                                <a:latin typeface="Cambria Math" charset="0"/>
                              </a:rPr>
                              <m:t>2</m:t>
                            </m:r>
                          </m:sup>
                        </m:sSup>
                        <m:r>
                          <a:rPr kumimoji="1" lang="en-US" altLang="zh-CN" sz="3600" b="0" i="1" smtClean="0">
                            <a:latin typeface="Cambria Math" charset="0"/>
                          </a:rPr>
                          <m:t>+1</m:t>
                        </m:r>
                      </m:den>
                    </m:f>
                    <m:r>
                      <a:rPr kumimoji="1" lang="en-US" altLang="zh-CN" sz="3600" b="0" i="1" smtClean="0">
                        <a:latin typeface="Cambria Math" charset="0"/>
                      </a:rPr>
                      <m:t>+</m:t>
                    </m:r>
                    <m:f>
                      <m:fPr>
                        <m:ctrlPr>
                          <a:rPr kumimoji="1" lang="mr-IN" altLang="zh-CN" sz="3600" b="0" i="1" smtClean="0">
                            <a:latin typeface="Cambria Math" charset="0"/>
                          </a:rPr>
                        </m:ctrlPr>
                      </m:fPr>
                      <m:num>
                        <m:r>
                          <a:rPr kumimoji="1" lang="en-US" altLang="zh-CN" sz="3600" b="0" i="1" smtClean="0">
                            <a:latin typeface="Cambria Math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kumimoji="1" lang="mr-IN" altLang="zh-CN" sz="3600" b="0" i="1" smtClean="0">
                                <a:latin typeface="Cambria Math" charset="0"/>
                              </a:rPr>
                            </m:ctrlPr>
                          </m:sSupPr>
                          <m:e>
                            <m:r>
                              <a:rPr kumimoji="1" lang="en-US" altLang="zh-CN" sz="3600" b="0" i="1" smtClean="0">
                                <a:latin typeface="Cambria Math" charset="0"/>
                              </a:rPr>
                              <m:t>(</m:t>
                            </m:r>
                            <m:r>
                              <a:rPr kumimoji="1" lang="en-US" altLang="zh-CN" sz="3600" b="0" i="1" smtClean="0">
                                <a:latin typeface="Cambria Math" charset="0"/>
                              </a:rPr>
                              <m:t>𝑛</m:t>
                            </m:r>
                            <m:r>
                              <a:rPr kumimoji="1" lang="en-US" altLang="zh-CN" sz="3600" b="0" i="1" smtClean="0">
                                <a:latin typeface="Cambria Math" charset="0"/>
                              </a:rPr>
                              <m:t>−9)</m:t>
                            </m:r>
                          </m:e>
                          <m:sup>
                            <m:r>
                              <a:rPr kumimoji="1" lang="en-US" altLang="zh-CN" sz="3600" b="0" i="1" smtClean="0">
                                <a:latin typeface="Cambria Math" charset="0"/>
                              </a:rPr>
                              <m:t>2</m:t>
                            </m:r>
                          </m:sup>
                        </m:sSup>
                        <m:r>
                          <a:rPr kumimoji="1" lang="en-US" altLang="zh-CN" sz="3600" b="0" i="1" smtClean="0">
                            <a:latin typeface="Cambria Math" charset="0"/>
                          </a:rPr>
                          <m:t>+4</m:t>
                        </m:r>
                      </m:den>
                    </m:f>
                    <m:r>
                      <a:rPr kumimoji="1" lang="en-US" altLang="zh-CN" sz="3600" b="0" i="1" smtClean="0">
                        <a:latin typeface="Cambria Math" charset="0"/>
                      </a:rPr>
                      <m:t>+5</m:t>
                    </m:r>
                  </m:oMath>
                </a14:m>
                <a:endParaRPr kumimoji="1" lang="en-US" altLang="zh-CN" sz="3600" b="0" dirty="0" smtClean="0"/>
              </a:p>
              <a:p>
                <a:pPr>
                  <a:lnSpc>
                    <a:spcPct val="200000"/>
                  </a:lnSpc>
                </a:pPr>
                <a:r>
                  <a:rPr kumimoji="1" lang="en-US" altLang="zh-CN" sz="3600" dirty="0" smtClean="0"/>
                  <a:t>n </a:t>
                </a:r>
                <a:r>
                  <a:rPr kumimoji="1" lang="zh-CN" altLang="en-US" sz="3600" dirty="0" smtClean="0"/>
                  <a:t>取</a:t>
                </a:r>
                <a:r>
                  <a:rPr kumimoji="1" lang="en-US" altLang="zh-CN" sz="3600" dirty="0" smtClean="0"/>
                  <a:t>0-16</a:t>
                </a:r>
                <a:r>
                  <a:rPr kumimoji="1" lang="zh-CN" altLang="en-US" sz="3600" dirty="0" smtClean="0"/>
                  <a:t>的整数</a:t>
                </a:r>
              </a:p>
              <a:p>
                <a:pPr>
                  <a:lnSpc>
                    <a:spcPct val="200000"/>
                  </a:lnSpc>
                </a:pPr>
                <a:r>
                  <a:rPr kumimoji="1" lang="zh-CN" altLang="en-US" sz="3600" dirty="0" smtClean="0"/>
                  <a:t>添加合适的标题，图例，坐标轴标签</a:t>
                </a:r>
              </a:p>
              <a:p>
                <a:pPr>
                  <a:lnSpc>
                    <a:spcPct val="200000"/>
                  </a:lnSpc>
                </a:pPr>
                <a:endParaRPr kumimoji="1" lang="zh-CN" altLang="en-US" sz="3600" dirty="0"/>
              </a:p>
            </p:txBody>
          </p:sp>
        </mc:Choice>
        <mc:Fallback xmlns="">
          <p:sp>
            <p:nvSpPr>
              <p:cNvPr id="3" name="内容占位符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62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961500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776614"/>
            <a:ext cx="10515600" cy="5400349"/>
          </a:xfrm>
        </p:spPr>
        <p:txBody>
          <a:bodyPr>
            <a:normAutofit/>
          </a:bodyPr>
          <a:lstStyle/>
          <a:p>
            <a:r>
              <a:rPr kumimoji="1" lang="en-US" altLang="zh-CN" dirty="0" smtClean="0"/>
              <a:t>n = 0:16;</a:t>
            </a:r>
          </a:p>
          <a:p>
            <a:r>
              <a:rPr kumimoji="1" lang="en-US" altLang="zh-CN" dirty="0" smtClean="0"/>
              <a:t>y = 1./((n-3).^2+1)+1./((n-9).^2+4)+5;</a:t>
            </a:r>
          </a:p>
          <a:p>
            <a:r>
              <a:rPr kumimoji="1" lang="en-US" altLang="zh-CN" dirty="0" smtClean="0"/>
              <a:t>plot(</a:t>
            </a:r>
            <a:r>
              <a:rPr kumimoji="1" lang="en-US" altLang="zh-CN" dirty="0" err="1" smtClean="0"/>
              <a:t>n,y</a:t>
            </a:r>
            <a:r>
              <a:rPr kumimoji="1" lang="en-US" altLang="zh-CN" dirty="0" smtClean="0"/>
              <a:t>)</a:t>
            </a:r>
          </a:p>
          <a:p>
            <a:r>
              <a:rPr kumimoji="1" lang="en-US" altLang="zh-CN" dirty="0" smtClean="0"/>
              <a:t>title(‘y=f(x)’)</a:t>
            </a:r>
          </a:p>
          <a:p>
            <a:r>
              <a:rPr kumimoji="1" lang="en-US" altLang="zh-CN" dirty="0" err="1" smtClean="0"/>
              <a:t>xlabel</a:t>
            </a:r>
            <a:r>
              <a:rPr kumimoji="1" lang="en-US" altLang="zh-CN" dirty="0" smtClean="0"/>
              <a:t>(‘n’)</a:t>
            </a:r>
          </a:p>
          <a:p>
            <a:r>
              <a:rPr kumimoji="1" lang="en-US" altLang="zh-CN" dirty="0" err="1" smtClean="0"/>
              <a:t>ylabel</a:t>
            </a:r>
            <a:r>
              <a:rPr kumimoji="1" lang="en-US" altLang="zh-CN" dirty="0" smtClean="0"/>
              <a:t>(‘y’)</a:t>
            </a:r>
          </a:p>
          <a:p>
            <a:r>
              <a:rPr kumimoji="1" lang="en-US" altLang="zh-CN" dirty="0" smtClean="0"/>
              <a:t>legend(‘y=f(x)’)</a:t>
            </a:r>
          </a:p>
          <a:p>
            <a:endParaRPr kumimoji="1" lang="en-US" altLang="zh-CN" dirty="0"/>
          </a:p>
          <a:p>
            <a:r>
              <a:rPr kumimoji="1" lang="en-US" altLang="zh-CN" dirty="0" smtClean="0"/>
              <a:t>plot(n,y,’mh’,’markersize’,15)</a:t>
            </a:r>
          </a:p>
          <a:p>
            <a:r>
              <a:rPr kumimoji="1" lang="en-US" altLang="zh-CN" dirty="0" smtClean="0"/>
              <a:t>grid on</a:t>
            </a:r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3763605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内容占位符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4046727"/>
              </p:ext>
            </p:extLst>
          </p:nvPr>
        </p:nvGraphicFramePr>
        <p:xfrm>
          <a:off x="1965544" y="0"/>
          <a:ext cx="7441503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20736">
                  <a:extLst>
                    <a:ext uri="{9D8B030D-6E8A-4147-A177-3AD203B41FA5}">
                      <a16:colId xmlns:a16="http://schemas.microsoft.com/office/drawing/2014/main" xmlns="" val="1629125523"/>
                    </a:ext>
                  </a:extLst>
                </a:gridCol>
                <a:gridCol w="3620767">
                  <a:extLst>
                    <a:ext uri="{9D8B030D-6E8A-4147-A177-3AD203B41FA5}">
                      <a16:colId xmlns:a16="http://schemas.microsoft.com/office/drawing/2014/main" xmlns="" val="1649763747"/>
                    </a:ext>
                  </a:extLst>
                </a:gridCol>
              </a:tblGrid>
              <a:tr h="762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600" dirty="0" smtClean="0"/>
                        <a:t>颜色</a:t>
                      </a:r>
                      <a:endParaRPr lang="zh-CN" alt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600" dirty="0" smtClean="0"/>
                        <a:t>代号</a:t>
                      </a:r>
                      <a:endParaRPr lang="zh-CN" altLang="en-US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10592797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600" dirty="0" smtClean="0"/>
                        <a:t>Black</a:t>
                      </a:r>
                      <a:endParaRPr lang="zh-CN" alt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600" dirty="0" smtClean="0"/>
                        <a:t>k</a:t>
                      </a:r>
                      <a:endParaRPr lang="zh-CN" altLang="en-US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17149583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600" dirty="0" smtClean="0"/>
                        <a:t>Blue</a:t>
                      </a:r>
                      <a:endParaRPr lang="zh-CN" alt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600" dirty="0" smtClean="0"/>
                        <a:t>b </a:t>
                      </a:r>
                      <a:r>
                        <a:rPr lang="zh-CN" altLang="en-US" sz="3600" b="1" dirty="0" smtClean="0">
                          <a:solidFill>
                            <a:schemeClr val="accent5"/>
                          </a:solidFill>
                        </a:rPr>
                        <a:t>默认</a:t>
                      </a:r>
                      <a:endParaRPr lang="zh-CN" altLang="en-US" sz="3600" b="1" dirty="0">
                        <a:solidFill>
                          <a:schemeClr val="accent5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22777462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600" dirty="0" smtClean="0"/>
                        <a:t>White</a:t>
                      </a:r>
                      <a:endParaRPr lang="zh-CN" alt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600" dirty="0" smtClean="0"/>
                        <a:t>w</a:t>
                      </a:r>
                      <a:endParaRPr lang="zh-CN" altLang="en-US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35241225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600" dirty="0" smtClean="0"/>
                        <a:t>Green</a:t>
                      </a:r>
                      <a:endParaRPr lang="zh-CN" alt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600" dirty="0" smtClean="0"/>
                        <a:t>g</a:t>
                      </a:r>
                      <a:endParaRPr lang="zh-CN" altLang="en-US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72407742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600" dirty="0" smtClean="0"/>
                        <a:t>Red</a:t>
                      </a:r>
                      <a:endParaRPr lang="zh-CN" alt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600" dirty="0" smtClean="0"/>
                        <a:t>r</a:t>
                      </a:r>
                      <a:endParaRPr lang="zh-CN" altLang="en-US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3440793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600" dirty="0" smtClean="0"/>
                        <a:t>Cyan</a:t>
                      </a:r>
                      <a:endParaRPr lang="zh-CN" alt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600" dirty="0" smtClean="0"/>
                        <a:t>c</a:t>
                      </a:r>
                      <a:endParaRPr lang="zh-CN" altLang="en-US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55836323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600" dirty="0" smtClean="0"/>
                        <a:t>Magenta</a:t>
                      </a:r>
                      <a:endParaRPr lang="zh-CN" alt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600" dirty="0" smtClean="0"/>
                        <a:t>m</a:t>
                      </a:r>
                      <a:endParaRPr lang="zh-CN" altLang="en-US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40261821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600" dirty="0" smtClean="0"/>
                        <a:t>Yellow</a:t>
                      </a:r>
                      <a:endParaRPr lang="zh-CN" alt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600" dirty="0" smtClean="0"/>
                        <a:t>y</a:t>
                      </a:r>
                      <a:endParaRPr lang="zh-CN" altLang="en-US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110359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16904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内容占位符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5513963"/>
              </p:ext>
            </p:extLst>
          </p:nvPr>
        </p:nvGraphicFramePr>
        <p:xfrm>
          <a:off x="1965544" y="0"/>
          <a:ext cx="7541711" cy="68922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72186">
                  <a:extLst>
                    <a:ext uri="{9D8B030D-6E8A-4147-A177-3AD203B41FA5}">
                      <a16:colId xmlns:a16="http://schemas.microsoft.com/office/drawing/2014/main" xmlns="" val="1629125523"/>
                    </a:ext>
                  </a:extLst>
                </a:gridCol>
                <a:gridCol w="3669525">
                  <a:extLst>
                    <a:ext uri="{9D8B030D-6E8A-4147-A177-3AD203B41FA5}">
                      <a16:colId xmlns:a16="http://schemas.microsoft.com/office/drawing/2014/main" xmlns="" val="1649763747"/>
                    </a:ext>
                  </a:extLst>
                </a:gridCol>
              </a:tblGrid>
              <a:tr h="450937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dirty="0" smtClean="0"/>
                        <a:t>符号</a:t>
                      </a:r>
                      <a:endParaRPr lang="zh-CN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dirty="0" smtClean="0"/>
                        <a:t>代号</a:t>
                      </a:r>
                      <a:endParaRPr lang="zh-CN" alt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10592797"/>
                  </a:ext>
                </a:extLst>
              </a:tr>
              <a:tr h="450937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dirty="0" smtClean="0"/>
                        <a:t>连线</a:t>
                      </a:r>
                      <a:endParaRPr lang="zh-CN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200" dirty="0" smtClean="0">
                          <a:solidFill>
                            <a:schemeClr val="tx1"/>
                          </a:solidFill>
                        </a:rPr>
                        <a:t>- </a:t>
                      </a:r>
                      <a:r>
                        <a:rPr lang="zh-CN" altLang="en-US" sz="3200" dirty="0" smtClean="0">
                          <a:solidFill>
                            <a:schemeClr val="tx1"/>
                          </a:solidFill>
                        </a:rPr>
                        <a:t>默认</a:t>
                      </a:r>
                      <a:endParaRPr lang="zh-CN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17149583"/>
                  </a:ext>
                </a:extLst>
              </a:tr>
              <a:tr h="450937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dirty="0" smtClean="0"/>
                        <a:t>虚线</a:t>
                      </a:r>
                      <a:endParaRPr lang="zh-CN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 smtClean="0">
                          <a:solidFill>
                            <a:schemeClr val="tx1"/>
                          </a:solidFill>
                        </a:rPr>
                        <a:t>--</a:t>
                      </a:r>
                      <a:endParaRPr lang="zh-CN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22777462"/>
                  </a:ext>
                </a:extLst>
              </a:tr>
              <a:tr h="450937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dirty="0" smtClean="0"/>
                        <a:t>点线</a:t>
                      </a:r>
                      <a:endParaRPr lang="zh-CN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 smtClean="0"/>
                        <a:t>:</a:t>
                      </a:r>
                      <a:endParaRPr lang="zh-CN" alt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35241225"/>
                  </a:ext>
                </a:extLst>
              </a:tr>
              <a:tr h="450937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dirty="0" smtClean="0"/>
                        <a:t>散点</a:t>
                      </a:r>
                      <a:endParaRPr lang="zh-CN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 smtClean="0"/>
                        <a:t>.</a:t>
                      </a:r>
                      <a:endParaRPr lang="zh-CN" alt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72407742"/>
                  </a:ext>
                </a:extLst>
              </a:tr>
              <a:tr h="450937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dirty="0" smtClean="0"/>
                        <a:t>点画线</a:t>
                      </a:r>
                      <a:endParaRPr lang="zh-CN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 smtClean="0"/>
                        <a:t>-.</a:t>
                      </a:r>
                      <a:endParaRPr lang="zh-CN" alt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09682051"/>
                  </a:ext>
                </a:extLst>
              </a:tr>
              <a:tr h="450937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dirty="0" smtClean="0"/>
                        <a:t>圈</a:t>
                      </a:r>
                      <a:endParaRPr lang="zh-CN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 smtClean="0"/>
                        <a:t>o</a:t>
                      </a:r>
                      <a:endParaRPr lang="zh-CN" alt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3440793"/>
                  </a:ext>
                </a:extLst>
              </a:tr>
              <a:tr h="450937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dirty="0" smtClean="0"/>
                        <a:t>加号</a:t>
                      </a:r>
                      <a:endParaRPr lang="zh-CN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 smtClean="0"/>
                        <a:t>+</a:t>
                      </a:r>
                      <a:endParaRPr lang="zh-CN" alt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55836323"/>
                  </a:ext>
                </a:extLst>
              </a:tr>
              <a:tr h="450937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dirty="0" smtClean="0"/>
                        <a:t>星号</a:t>
                      </a:r>
                      <a:endParaRPr lang="zh-CN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 smtClean="0"/>
                        <a:t>*</a:t>
                      </a:r>
                      <a:endParaRPr lang="zh-CN" alt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40261821"/>
                  </a:ext>
                </a:extLst>
              </a:tr>
              <a:tr h="450937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dirty="0" smtClean="0"/>
                        <a:t>叉子</a:t>
                      </a:r>
                      <a:endParaRPr lang="zh-CN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 smtClean="0"/>
                        <a:t>x</a:t>
                      </a:r>
                      <a:endParaRPr lang="zh-CN" alt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11035932"/>
                  </a:ext>
                </a:extLst>
              </a:tr>
              <a:tr h="450937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dirty="0" smtClean="0"/>
                        <a:t>方块</a:t>
                      </a:r>
                      <a:endParaRPr lang="zh-CN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 smtClean="0"/>
                        <a:t>s</a:t>
                      </a:r>
                      <a:endParaRPr lang="zh-CN" alt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26823232"/>
                  </a:ext>
                </a:extLst>
              </a:tr>
              <a:tr h="450937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dirty="0" smtClean="0"/>
                        <a:t>菱形</a:t>
                      </a:r>
                      <a:endParaRPr lang="zh-CN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 smtClean="0"/>
                        <a:t>d</a:t>
                      </a:r>
                      <a:endParaRPr lang="zh-CN" alt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16333917"/>
                  </a:ext>
                </a:extLst>
              </a:tr>
              <a:tr h="450937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dirty="0" smtClean="0"/>
                        <a:t>三角</a:t>
                      </a:r>
                      <a:endParaRPr lang="zh-CN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 smtClean="0"/>
                        <a:t>^ v &lt; &gt;</a:t>
                      </a:r>
                      <a:endParaRPr lang="zh-CN" alt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07800238"/>
                  </a:ext>
                </a:extLst>
              </a:tr>
              <a:tr h="450937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dirty="0" smtClean="0"/>
                        <a:t>五角星</a:t>
                      </a:r>
                      <a:endParaRPr lang="zh-CN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 smtClean="0"/>
                        <a:t>p</a:t>
                      </a:r>
                      <a:endParaRPr lang="zh-CN" alt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85481087"/>
                  </a:ext>
                </a:extLst>
              </a:tr>
              <a:tr h="450937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dirty="0" smtClean="0"/>
                        <a:t>六角形</a:t>
                      </a:r>
                      <a:endParaRPr lang="zh-CN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 smtClean="0"/>
                        <a:t>h</a:t>
                      </a:r>
                      <a:endParaRPr lang="zh-CN" alt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72931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71199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052186"/>
            <a:ext cx="10515600" cy="5124777"/>
          </a:xfrm>
        </p:spPr>
        <p:txBody>
          <a:bodyPr/>
          <a:lstStyle/>
          <a:p>
            <a:r>
              <a:rPr kumimoji="1" lang="en-US" altLang="zh-CN" dirty="0" smtClean="0"/>
              <a:t>plot(X,Y,’</a:t>
            </a:r>
            <a:r>
              <a:rPr kumimoji="1" lang="en-US" altLang="zh-CN" dirty="0" err="1" smtClean="0"/>
              <a:t>PropertyName</a:t>
            </a:r>
            <a:r>
              <a:rPr kumimoji="1" lang="en-US" altLang="zh-CN" dirty="0" smtClean="0"/>
              <a:t>’,’</a:t>
            </a:r>
            <a:r>
              <a:rPr kumimoji="1" lang="en-US" altLang="zh-CN" dirty="0" err="1" smtClean="0"/>
              <a:t>PropertyValue</a:t>
            </a:r>
            <a:r>
              <a:rPr kumimoji="1" lang="en-US" altLang="zh-CN" dirty="0" smtClean="0"/>
              <a:t>’)</a:t>
            </a:r>
          </a:p>
          <a:p>
            <a:r>
              <a:rPr kumimoji="1" lang="en-US" altLang="zh-CN" dirty="0" smtClean="0"/>
              <a:t>Help </a:t>
            </a:r>
            <a:r>
              <a:rPr kumimoji="1" lang="mr-IN" altLang="zh-CN" dirty="0" smtClean="0"/>
              <a:t>–</a:t>
            </a:r>
            <a:r>
              <a:rPr kumimoji="1" lang="en-US" altLang="zh-CN" dirty="0" smtClean="0"/>
              <a:t> plot</a:t>
            </a:r>
          </a:p>
          <a:p>
            <a:endParaRPr kumimoji="1" lang="en-US" altLang="zh-CN" dirty="0"/>
          </a:p>
          <a:p>
            <a:r>
              <a:rPr kumimoji="1" lang="zh-CN" altLang="en-US" dirty="0" smtClean="0"/>
              <a:t>点的形状</a:t>
            </a:r>
          </a:p>
          <a:p>
            <a:r>
              <a:rPr kumimoji="1" lang="zh-CN" altLang="en-US" dirty="0" smtClean="0"/>
              <a:t>线的粗细</a:t>
            </a:r>
            <a:endParaRPr kumimoji="1" lang="en-US" altLang="zh-CN" dirty="0" smtClean="0"/>
          </a:p>
          <a:p>
            <a:r>
              <a:rPr kumimoji="1" lang="zh-CN" altLang="en-US" dirty="0" smtClean="0"/>
              <a:t>坐标轴字体</a:t>
            </a:r>
          </a:p>
          <a:p>
            <a:r>
              <a:rPr kumimoji="1" lang="mr-IN" altLang="zh-CN" dirty="0" smtClean="0"/>
              <a:t>…</a:t>
            </a:r>
            <a:endParaRPr kumimoji="1" lang="en-US" altLang="zh-CN" dirty="0"/>
          </a:p>
          <a:p>
            <a:endParaRPr kumimoji="1"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8650517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052186"/>
            <a:ext cx="10515600" cy="5124777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kumimoji="1" lang="en-US" altLang="zh-CN" dirty="0" smtClean="0"/>
              <a:t>plot(X,Y,’</a:t>
            </a:r>
            <a:r>
              <a:rPr kumimoji="1" lang="en-US" altLang="zh-CN" dirty="0" err="1" smtClean="0"/>
              <a:t>PropertyName</a:t>
            </a:r>
            <a:r>
              <a:rPr kumimoji="1" lang="en-US" altLang="zh-CN" dirty="0" smtClean="0"/>
              <a:t>’,’</a:t>
            </a:r>
            <a:r>
              <a:rPr kumimoji="1" lang="en-US" altLang="zh-CN" dirty="0" err="1" smtClean="0"/>
              <a:t>PropertyValue</a:t>
            </a:r>
            <a:r>
              <a:rPr kumimoji="1" lang="en-US" altLang="zh-CN" dirty="0" smtClean="0"/>
              <a:t>’)</a:t>
            </a:r>
          </a:p>
          <a:p>
            <a:pPr>
              <a:lnSpc>
                <a:spcPct val="150000"/>
              </a:lnSpc>
            </a:pPr>
            <a:endParaRPr kumimoji="1" lang="en-US" altLang="zh-CN" dirty="0" smtClean="0"/>
          </a:p>
          <a:p>
            <a:pPr>
              <a:lnSpc>
                <a:spcPct val="150000"/>
              </a:lnSpc>
            </a:pPr>
            <a:r>
              <a:rPr kumimoji="1" lang="en-US" altLang="zh-CN" dirty="0" smtClean="0"/>
              <a:t>plot(X, Y, ’k.’)</a:t>
            </a:r>
          </a:p>
          <a:p>
            <a:pPr>
              <a:lnSpc>
                <a:spcPct val="150000"/>
              </a:lnSpc>
            </a:pPr>
            <a:r>
              <a:rPr kumimoji="1" lang="en-US" altLang="zh-CN" dirty="0"/>
              <a:t>plot(X</a:t>
            </a:r>
            <a:r>
              <a:rPr kumimoji="1" lang="en-US" altLang="zh-CN" dirty="0" smtClean="0"/>
              <a:t>, Y, ’k.’, ’</a:t>
            </a:r>
            <a:r>
              <a:rPr kumimoji="1" lang="en-US" altLang="zh-CN" dirty="0" err="1" smtClean="0"/>
              <a:t>MarkerSize</a:t>
            </a:r>
            <a:r>
              <a:rPr kumimoji="1" lang="en-US" altLang="zh-CN" dirty="0" smtClean="0"/>
              <a:t>’, ‘10’)</a:t>
            </a:r>
          </a:p>
          <a:p>
            <a:pPr>
              <a:lnSpc>
                <a:spcPct val="150000"/>
              </a:lnSpc>
            </a:pPr>
            <a:r>
              <a:rPr kumimoji="1" lang="en-US" altLang="zh-CN" dirty="0"/>
              <a:t>plot(X, Y, </a:t>
            </a:r>
            <a:r>
              <a:rPr kumimoji="1" lang="en-US" altLang="zh-CN" dirty="0" smtClean="0"/>
              <a:t>’r--’, ’Linewidth’, ‘</a:t>
            </a:r>
            <a:r>
              <a:rPr kumimoji="1" lang="en-US" altLang="zh-CN" dirty="0"/>
              <a:t>2</a:t>
            </a:r>
            <a:r>
              <a:rPr kumimoji="1" lang="en-US" altLang="zh-CN" dirty="0" smtClean="0"/>
              <a:t>’)</a:t>
            </a:r>
            <a:endParaRPr kumimoji="1" lang="en-US" altLang="zh-CN" dirty="0"/>
          </a:p>
          <a:p>
            <a:pPr>
              <a:lnSpc>
                <a:spcPct val="150000"/>
              </a:lnSpc>
            </a:pPr>
            <a:endParaRPr kumimoji="1" lang="en-US" altLang="zh-CN" dirty="0"/>
          </a:p>
          <a:p>
            <a:pPr>
              <a:lnSpc>
                <a:spcPct val="150000"/>
              </a:lnSpc>
            </a:pPr>
            <a:endParaRPr kumimoji="1"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35575866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同一张图多个图像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CN" dirty="0" smtClean="0"/>
              <a:t>plot(x1,y1)</a:t>
            </a:r>
          </a:p>
          <a:p>
            <a:r>
              <a:rPr kumimoji="1" lang="en-US" altLang="zh-CN" dirty="0" smtClean="0">
                <a:solidFill>
                  <a:srgbClr val="FF0000"/>
                </a:solidFill>
              </a:rPr>
              <a:t>hold on</a:t>
            </a:r>
          </a:p>
          <a:p>
            <a:r>
              <a:rPr kumimoji="1" lang="en-US" altLang="zh-CN" dirty="0" smtClean="0"/>
              <a:t>plot..</a:t>
            </a:r>
          </a:p>
          <a:p>
            <a:r>
              <a:rPr kumimoji="1" lang="en-US" altLang="zh-CN" dirty="0" smtClean="0"/>
              <a:t>plot..</a:t>
            </a:r>
          </a:p>
          <a:p>
            <a:r>
              <a:rPr kumimoji="1" lang="en-US" altLang="zh-CN" dirty="0" smtClean="0">
                <a:solidFill>
                  <a:srgbClr val="FF0000"/>
                </a:solidFill>
              </a:rPr>
              <a:t>hold off</a:t>
            </a:r>
          </a:p>
          <a:p>
            <a:endParaRPr kumimoji="1"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753271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subplot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CN" dirty="0" smtClean="0"/>
              <a:t>subplot(</a:t>
            </a:r>
            <a:r>
              <a:rPr kumimoji="1" lang="en-US" altLang="zh-CN" dirty="0" err="1" smtClean="0"/>
              <a:t>M,N,num</a:t>
            </a:r>
            <a:r>
              <a:rPr kumimoji="1" lang="en-US" altLang="zh-CN" dirty="0" smtClean="0"/>
              <a:t>)</a:t>
            </a:r>
          </a:p>
          <a:p>
            <a:endParaRPr kumimoji="1" lang="en-US" altLang="zh-CN" dirty="0"/>
          </a:p>
          <a:p>
            <a:r>
              <a:rPr kumimoji="1" lang="en-US" altLang="zh-CN" dirty="0" smtClean="0"/>
              <a:t>subplot(2,3,1)</a:t>
            </a:r>
          </a:p>
          <a:p>
            <a:endParaRPr kumimoji="1" lang="en-US" altLang="zh-CN" dirty="0"/>
          </a:p>
          <a:p>
            <a:endParaRPr kumimoji="1" lang="en-US" altLang="zh-CN" dirty="0" smtClean="0"/>
          </a:p>
          <a:p>
            <a:endParaRPr kumimoji="1" lang="en-US" altLang="zh-CN" dirty="0"/>
          </a:p>
          <a:p>
            <a:endParaRPr kumimoji="1" lang="zh-CN" altLang="en-US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3695" y="365125"/>
            <a:ext cx="7883046" cy="6224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11220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此处敲黑板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善于使用 </a:t>
            </a:r>
            <a:r>
              <a:rPr lang="en-US" altLang="zh-CN" dirty="0" smtClean="0"/>
              <a:t>help</a:t>
            </a:r>
          </a:p>
          <a:p>
            <a:r>
              <a:rPr lang="zh-CN" altLang="en-US" dirty="0"/>
              <a:t>善于使用 </a:t>
            </a:r>
            <a:r>
              <a:rPr lang="en-US" altLang="zh-CN" dirty="0" smtClean="0"/>
              <a:t>help</a:t>
            </a:r>
          </a:p>
          <a:p>
            <a:r>
              <a:rPr lang="zh-CN" altLang="en-US" dirty="0" smtClean="0"/>
              <a:t>善于</a:t>
            </a:r>
            <a:r>
              <a:rPr lang="zh-CN" altLang="en-US" dirty="0"/>
              <a:t>使用 </a:t>
            </a:r>
            <a:r>
              <a:rPr lang="en-US" altLang="zh-CN" dirty="0"/>
              <a:t>help</a:t>
            </a:r>
            <a:endParaRPr lang="zh-CN" altLang="en-US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5366293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练习</a:t>
            </a:r>
            <a:r>
              <a:rPr kumimoji="1" lang="en-US" altLang="zh-CN" dirty="0" smtClean="0"/>
              <a:t>2:</a:t>
            </a:r>
            <a:r>
              <a:rPr kumimoji="1" lang="zh-CN" altLang="en-US" dirty="0" smtClean="0"/>
              <a:t> 赫罗图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altLang="zh-CN" dirty="0" smtClean="0">
                <a:hlinkClick r:id="rId3"/>
              </a:rPr>
              <a:t>http</a:t>
            </a:r>
            <a:r>
              <a:rPr lang="en-US" altLang="zh-CN" dirty="0">
                <a:hlinkClick r:id="rId3"/>
              </a:rPr>
              <a:t>://</a:t>
            </a:r>
            <a:r>
              <a:rPr lang="en-US" altLang="zh-CN" dirty="0" smtClean="0">
                <a:hlinkClick r:id="rId3"/>
              </a:rPr>
              <a:t>stardust.lamost.org/teaching/matlab</a:t>
            </a:r>
            <a:r>
              <a:rPr lang="en-US" altLang="zh-CN" smtClean="0">
                <a:hlinkClick r:id="rId3"/>
              </a:rPr>
              <a:t>/4</a:t>
            </a:r>
            <a:r>
              <a:rPr lang="en-US" altLang="zh-CN" dirty="0" smtClean="0">
                <a:hlinkClick r:id="rId3"/>
              </a:rPr>
              <a:t>/</a:t>
            </a:r>
            <a:endParaRPr lang="zh-CN" altLang="en-US" dirty="0" smtClean="0"/>
          </a:p>
          <a:p>
            <a:pPr>
              <a:lnSpc>
                <a:spcPct val="150000"/>
              </a:lnSpc>
            </a:pPr>
            <a:r>
              <a:rPr kumimoji="1" lang="zh-CN" altLang="en-US" dirty="0" smtClean="0"/>
              <a:t>读入</a:t>
            </a:r>
            <a:r>
              <a:rPr kumimoji="1" lang="en-US" altLang="zh-CN" dirty="0" err="1" smtClean="0"/>
              <a:t>lamost.csv</a:t>
            </a:r>
            <a:endParaRPr kumimoji="1" lang="en-US" altLang="zh-CN" dirty="0" smtClean="0"/>
          </a:p>
          <a:p>
            <a:pPr>
              <a:lnSpc>
                <a:spcPct val="150000"/>
              </a:lnSpc>
            </a:pPr>
            <a:r>
              <a:rPr kumimoji="1" lang="zh-CN" altLang="en-US" dirty="0" smtClean="0"/>
              <a:t>画 </a:t>
            </a:r>
            <a:r>
              <a:rPr kumimoji="1" lang="en-US" altLang="zh-CN" dirty="0" err="1" smtClean="0"/>
              <a:t>teff</a:t>
            </a:r>
            <a:r>
              <a:rPr kumimoji="1" lang="zh-CN" altLang="en-US" dirty="0" smtClean="0"/>
              <a:t>和</a:t>
            </a:r>
            <a:r>
              <a:rPr kumimoji="1" lang="en-US" altLang="zh-CN" dirty="0" err="1" smtClean="0"/>
              <a:t>logg</a:t>
            </a:r>
            <a:r>
              <a:rPr kumimoji="1" lang="zh-CN" altLang="en-US" dirty="0" smtClean="0"/>
              <a:t>的赫罗图</a:t>
            </a:r>
          </a:p>
          <a:p>
            <a:pPr>
              <a:lnSpc>
                <a:spcPct val="150000"/>
              </a:lnSpc>
            </a:pP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87963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散点图：</a:t>
            </a:r>
            <a:r>
              <a:rPr kumimoji="1" lang="en-US" altLang="zh-CN" dirty="0" smtClean="0"/>
              <a:t>scatter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CN" dirty="0" smtClean="0"/>
              <a:t>scatter(X,Y, size, color)</a:t>
            </a:r>
          </a:p>
          <a:p>
            <a:endParaRPr kumimoji="1" lang="en-US" altLang="zh-CN" dirty="0"/>
          </a:p>
          <a:p>
            <a:r>
              <a:rPr lang="en-US" altLang="zh-CN" dirty="0"/>
              <a:t>scatter(</a:t>
            </a:r>
            <a:r>
              <a:rPr lang="en-US" altLang="zh-CN" dirty="0" err="1"/>
              <a:t>ra,dec</a:t>
            </a:r>
            <a:r>
              <a:rPr lang="en-US" altLang="zh-CN" dirty="0"/>
              <a:t>,[],</a:t>
            </a:r>
            <a:r>
              <a:rPr lang="en-US" altLang="zh-CN" dirty="0" err="1"/>
              <a:t>teff</a:t>
            </a:r>
            <a:r>
              <a:rPr lang="en-US" altLang="zh-CN" dirty="0"/>
              <a:t>)</a:t>
            </a:r>
          </a:p>
          <a:p>
            <a:endParaRPr kumimoji="1" lang="en-US" altLang="zh-CN" dirty="0" smtClean="0"/>
          </a:p>
          <a:p>
            <a:r>
              <a:rPr lang="en-US" altLang="zh-CN" dirty="0"/>
              <a:t>scatter(</a:t>
            </a:r>
            <a:r>
              <a:rPr lang="en-US" altLang="zh-CN" dirty="0" err="1"/>
              <a:t>teff,logg</a:t>
            </a:r>
            <a:r>
              <a:rPr lang="en-US" altLang="zh-CN" dirty="0"/>
              <a:t>,[],</a:t>
            </a:r>
            <a:r>
              <a:rPr lang="en-US" altLang="zh-CN" dirty="0" err="1"/>
              <a:t>feh</a:t>
            </a:r>
            <a:r>
              <a:rPr lang="en-US" altLang="zh-CN" dirty="0"/>
              <a:t>)</a:t>
            </a:r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3339923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统计分析：柱状图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 dirty="0" smtClean="0"/>
              <a:t>生成有效温度的统计分布图</a:t>
            </a:r>
          </a:p>
          <a:p>
            <a:endParaRPr kumimoji="1" lang="en-US" altLang="zh-CN" dirty="0"/>
          </a:p>
          <a:p>
            <a:r>
              <a:rPr kumimoji="1" lang="en-US" altLang="zh-CN" dirty="0" err="1" smtClean="0"/>
              <a:t>hist</a:t>
            </a:r>
            <a:r>
              <a:rPr kumimoji="1" lang="en-US" altLang="zh-CN" dirty="0" smtClean="0"/>
              <a:t>(</a:t>
            </a:r>
            <a:r>
              <a:rPr kumimoji="1" lang="en-US" altLang="zh-CN" dirty="0" err="1" smtClean="0"/>
              <a:t>teff,nbins</a:t>
            </a:r>
            <a:r>
              <a:rPr kumimoji="1" lang="en-US" altLang="zh-CN" dirty="0" smtClean="0"/>
              <a:t>)</a:t>
            </a:r>
          </a:p>
          <a:p>
            <a:r>
              <a:rPr kumimoji="1" lang="en-US" altLang="zh-CN" dirty="0" err="1" smtClean="0"/>
              <a:t>hist</a:t>
            </a:r>
            <a:r>
              <a:rPr kumimoji="1" lang="en-US" altLang="zh-CN" dirty="0" smtClean="0"/>
              <a:t>(</a:t>
            </a:r>
            <a:r>
              <a:rPr kumimoji="1" lang="en-US" altLang="zh-CN" dirty="0" err="1" smtClean="0"/>
              <a:t>teff</a:t>
            </a:r>
            <a:r>
              <a:rPr kumimoji="1" lang="en-US" altLang="zh-CN" dirty="0" smtClean="0"/>
              <a:t>,[</a:t>
            </a:r>
            <a:r>
              <a:rPr kumimoji="1" lang="en-US" altLang="zh-CN" dirty="0" err="1" smtClean="0"/>
              <a:t>teffbin</a:t>
            </a:r>
            <a:r>
              <a:rPr kumimoji="1" lang="en-US" altLang="zh-CN" dirty="0" smtClean="0"/>
              <a:t>])</a:t>
            </a:r>
          </a:p>
          <a:p>
            <a:endParaRPr kumimoji="1" lang="en-US" altLang="zh-CN" dirty="0"/>
          </a:p>
          <a:p>
            <a:r>
              <a:rPr kumimoji="1" lang="zh-CN" altLang="en-US" dirty="0" smtClean="0"/>
              <a:t>标签，标题与</a:t>
            </a:r>
            <a:r>
              <a:rPr kumimoji="1" lang="en-US" altLang="zh-CN" dirty="0" smtClean="0"/>
              <a:t>plot</a:t>
            </a:r>
            <a:r>
              <a:rPr kumimoji="1" lang="zh-CN" altLang="en-US" dirty="0" smtClean="0"/>
              <a:t>一致</a:t>
            </a:r>
          </a:p>
          <a:p>
            <a:endParaRPr kumimoji="1" lang="zh-CN" altLang="en-US" dirty="0"/>
          </a:p>
          <a:p>
            <a:r>
              <a:rPr lang="en-US" altLang="zh-CN" dirty="0" smtClean="0"/>
              <a:t>[</a:t>
            </a:r>
            <a:r>
              <a:rPr lang="en-US" altLang="zh-CN" dirty="0" err="1" smtClean="0"/>
              <a:t>count,centers</a:t>
            </a:r>
            <a:r>
              <a:rPr lang="en-US" altLang="zh-CN" dirty="0" smtClean="0"/>
              <a:t>] = </a:t>
            </a:r>
            <a:r>
              <a:rPr lang="en-US" altLang="zh-CN" dirty="0" err="1" smtClean="0"/>
              <a:t>hist</a:t>
            </a:r>
            <a:r>
              <a:rPr lang="en-US" altLang="zh-CN" dirty="0" smtClean="0"/>
              <a:t>(  ...  );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292505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图像存储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CN" dirty="0" smtClean="0"/>
              <a:t>fig1 = figure;</a:t>
            </a:r>
          </a:p>
          <a:p>
            <a:r>
              <a:rPr kumimoji="1" lang="en-US" altLang="zh-CN" dirty="0" smtClean="0"/>
              <a:t>plot ( </a:t>
            </a:r>
            <a:r>
              <a:rPr kumimoji="1" lang="mr-IN" altLang="zh-CN" dirty="0" smtClean="0"/>
              <a:t>…</a:t>
            </a:r>
            <a:r>
              <a:rPr kumimoji="1" lang="en-US" altLang="zh-CN" dirty="0" smtClean="0"/>
              <a:t> )</a:t>
            </a:r>
          </a:p>
          <a:p>
            <a:r>
              <a:rPr kumimoji="1" lang="en-US" altLang="zh-CN" dirty="0" err="1" smtClean="0"/>
              <a:t>saveas</a:t>
            </a:r>
            <a:r>
              <a:rPr kumimoji="1" lang="en-US" altLang="zh-CN" dirty="0" smtClean="0"/>
              <a:t>(fig1,’fig1.eps’)</a:t>
            </a:r>
            <a:endParaRPr kumimoji="1"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72909391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练习</a:t>
            </a:r>
            <a:r>
              <a:rPr kumimoji="1" lang="en-US" altLang="zh-CN" dirty="0" smtClean="0"/>
              <a:t>3:</a:t>
            </a:r>
            <a:r>
              <a:rPr kumimoji="1" lang="zh-CN" altLang="en-US" dirty="0" smtClean="0"/>
              <a:t> 编写函数读数据画图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 dirty="0" smtClean="0"/>
              <a:t>读取数据：观测光谱，标准星光谱</a:t>
            </a:r>
            <a:endParaRPr kumimoji="1" lang="zh-CN" altLang="en-US" dirty="0"/>
          </a:p>
          <a:p>
            <a:r>
              <a:rPr kumimoji="1" lang="zh-CN" altLang="en-US" dirty="0" smtClean="0"/>
              <a:t>将光谱归一化：所有流量值除以</a:t>
            </a:r>
            <a:r>
              <a:rPr kumimoji="1" lang="en-US" altLang="zh-CN" dirty="0" smtClean="0"/>
              <a:t>5690-5710Å</a:t>
            </a:r>
            <a:r>
              <a:rPr kumimoji="1" lang="zh-CN" altLang="en-US" dirty="0" smtClean="0"/>
              <a:t>的平均值</a:t>
            </a:r>
          </a:p>
          <a:p>
            <a:r>
              <a:rPr kumimoji="1" lang="zh-CN" altLang="en-US" dirty="0" smtClean="0"/>
              <a:t>将两条光谱画在同一张图上</a:t>
            </a:r>
          </a:p>
          <a:p>
            <a:endParaRPr kumimoji="1" lang="zh-CN" altLang="en-US" dirty="0"/>
          </a:p>
          <a:p>
            <a:r>
              <a:rPr kumimoji="1" lang="zh-CN" altLang="en-US" dirty="0" smtClean="0"/>
              <a:t>要求：有图例，坐标轴说明，标题</a:t>
            </a:r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9518472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作业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490597"/>
            <a:ext cx="10515600" cy="4686366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zh-CN" altLang="en-US" dirty="0" smtClean="0"/>
              <a:t>编写函数文件，实现如下功能：</a:t>
            </a:r>
            <a:endParaRPr lang="en-US" altLang="zh-CN" dirty="0" smtClean="0"/>
          </a:p>
          <a:p>
            <a:pPr lvl="1">
              <a:lnSpc>
                <a:spcPct val="150000"/>
              </a:lnSpc>
            </a:pPr>
            <a:r>
              <a:rPr lang="zh-CN" altLang="en-US" dirty="0" smtClean="0"/>
              <a:t>读取 </a:t>
            </a:r>
            <a:r>
              <a:rPr lang="en-US" altLang="zh-CN" dirty="0" smtClean="0"/>
              <a:t>lamost.csv </a:t>
            </a:r>
            <a:r>
              <a:rPr lang="zh-CN" altLang="en-US" dirty="0" smtClean="0"/>
              <a:t>数据</a:t>
            </a:r>
            <a:endParaRPr lang="en-US" altLang="zh-CN" dirty="0" smtClean="0"/>
          </a:p>
          <a:p>
            <a:pPr lvl="1">
              <a:lnSpc>
                <a:spcPct val="150000"/>
              </a:lnSpc>
            </a:pPr>
            <a:r>
              <a:rPr lang="zh-CN" altLang="en-US" dirty="0" smtClean="0"/>
              <a:t>挑选出 </a:t>
            </a:r>
            <a:r>
              <a:rPr lang="en-US" altLang="zh-CN" dirty="0" err="1" smtClean="0"/>
              <a:t>logg</a:t>
            </a:r>
            <a:r>
              <a:rPr lang="en-US" altLang="zh-CN" dirty="0" smtClean="0"/>
              <a:t>&gt;4.0 </a:t>
            </a:r>
            <a:r>
              <a:rPr lang="zh-CN" altLang="en-US" dirty="0" smtClean="0"/>
              <a:t>以及 </a:t>
            </a:r>
            <a:r>
              <a:rPr lang="en-US" altLang="zh-CN" dirty="0" smtClean="0"/>
              <a:t>4000&lt;</a:t>
            </a:r>
            <a:r>
              <a:rPr lang="en-US" altLang="zh-CN" dirty="0" err="1" smtClean="0"/>
              <a:t>teff</a:t>
            </a:r>
            <a:r>
              <a:rPr lang="en-US" altLang="zh-CN" dirty="0" smtClean="0"/>
              <a:t>&lt;8000 </a:t>
            </a:r>
            <a:r>
              <a:rPr lang="zh-CN" altLang="en-US" dirty="0" smtClean="0"/>
              <a:t>的目标</a:t>
            </a:r>
            <a:endParaRPr lang="en-US" altLang="zh-CN" dirty="0" smtClean="0"/>
          </a:p>
          <a:p>
            <a:pPr lvl="1">
              <a:lnSpc>
                <a:spcPct val="150000"/>
              </a:lnSpc>
            </a:pPr>
            <a:r>
              <a:rPr lang="zh-CN" altLang="en-US" dirty="0" smtClean="0"/>
              <a:t>用这些目标画一张图，包括以下子图</a:t>
            </a:r>
            <a:endParaRPr lang="en-US" altLang="zh-CN" dirty="0" smtClean="0"/>
          </a:p>
          <a:p>
            <a:pPr lvl="2">
              <a:lnSpc>
                <a:spcPct val="150000"/>
              </a:lnSpc>
            </a:pPr>
            <a:r>
              <a:rPr lang="en-US" altLang="zh-CN" dirty="0" err="1" smtClean="0"/>
              <a:t>ra</a:t>
            </a:r>
            <a:r>
              <a:rPr lang="zh-CN" altLang="en-US" dirty="0" smtClean="0"/>
              <a:t>，</a:t>
            </a:r>
            <a:r>
              <a:rPr lang="en-US" altLang="zh-CN" dirty="0" err="1" smtClean="0"/>
              <a:t>dec</a:t>
            </a:r>
            <a:r>
              <a:rPr lang="en-US" altLang="zh-CN" dirty="0" smtClean="0"/>
              <a:t> </a:t>
            </a:r>
            <a:r>
              <a:rPr lang="zh-CN" altLang="en-US" dirty="0" smtClean="0"/>
              <a:t>的 </a:t>
            </a:r>
            <a:r>
              <a:rPr lang="en-US" altLang="zh-CN" dirty="0" smtClean="0"/>
              <a:t>plot </a:t>
            </a:r>
            <a:r>
              <a:rPr lang="zh-CN" altLang="en-US" dirty="0" smtClean="0"/>
              <a:t>散点图</a:t>
            </a:r>
            <a:endParaRPr lang="en-US" altLang="zh-CN" dirty="0" smtClean="0"/>
          </a:p>
          <a:p>
            <a:pPr lvl="2">
              <a:lnSpc>
                <a:spcPct val="150000"/>
              </a:lnSpc>
            </a:pPr>
            <a:r>
              <a:rPr lang="en-US" altLang="zh-CN" dirty="0" err="1" smtClean="0"/>
              <a:t>teff</a:t>
            </a:r>
            <a:r>
              <a:rPr lang="en-US" altLang="zh-CN" dirty="0" smtClean="0"/>
              <a:t>, </a:t>
            </a:r>
            <a:r>
              <a:rPr lang="en-US" altLang="zh-CN" dirty="0" err="1" smtClean="0"/>
              <a:t>logg</a:t>
            </a:r>
            <a:r>
              <a:rPr lang="en-US" altLang="zh-CN" dirty="0" smtClean="0"/>
              <a:t> </a:t>
            </a:r>
            <a:r>
              <a:rPr lang="zh-CN" altLang="en-US" dirty="0" smtClean="0"/>
              <a:t>的散点图，用颜色表示 </a:t>
            </a:r>
            <a:r>
              <a:rPr lang="en-US" altLang="zh-CN" dirty="0" err="1" smtClean="0"/>
              <a:t>feh</a:t>
            </a:r>
            <a:endParaRPr lang="en-US" altLang="zh-CN" dirty="0" smtClean="0"/>
          </a:p>
          <a:p>
            <a:pPr lvl="2">
              <a:lnSpc>
                <a:spcPct val="150000"/>
              </a:lnSpc>
            </a:pPr>
            <a:r>
              <a:rPr lang="en-US" altLang="zh-CN" dirty="0" err="1" smtClean="0"/>
              <a:t>rverr</a:t>
            </a:r>
            <a:r>
              <a:rPr lang="en-US" altLang="zh-CN" dirty="0" smtClean="0"/>
              <a:t> </a:t>
            </a:r>
            <a:r>
              <a:rPr lang="zh-CN" altLang="en-US" dirty="0" smtClean="0"/>
              <a:t>在</a:t>
            </a:r>
            <a:r>
              <a:rPr lang="en-US" altLang="zh-CN" dirty="0" smtClean="0"/>
              <a:t>0</a:t>
            </a:r>
            <a:r>
              <a:rPr lang="zh-CN" altLang="en-US" dirty="0" smtClean="0"/>
              <a:t>到</a:t>
            </a:r>
            <a:r>
              <a:rPr lang="en-US" altLang="zh-CN" dirty="0" smtClean="0"/>
              <a:t>50</a:t>
            </a:r>
            <a:r>
              <a:rPr lang="zh-CN" altLang="en-US" dirty="0" smtClean="0"/>
              <a:t>之间的柱状分布图</a:t>
            </a:r>
            <a:endParaRPr lang="en-US" altLang="zh-CN" dirty="0" smtClean="0"/>
          </a:p>
          <a:p>
            <a:pPr lvl="2">
              <a:lnSpc>
                <a:spcPct val="150000"/>
              </a:lnSpc>
            </a:pPr>
            <a:endParaRPr lang="en-US" altLang="zh-CN" dirty="0"/>
          </a:p>
          <a:p>
            <a:pPr lvl="2">
              <a:lnSpc>
                <a:spcPct val="150000"/>
              </a:lnSpc>
            </a:pPr>
            <a:r>
              <a:rPr lang="zh-CN" altLang="en-US" dirty="0" smtClean="0"/>
              <a:t>要求所有图有</a:t>
            </a:r>
            <a:r>
              <a:rPr lang="en-US" altLang="zh-CN" dirty="0" smtClean="0"/>
              <a:t>x</a:t>
            </a:r>
            <a:r>
              <a:rPr lang="zh-CN" altLang="en-US" dirty="0" smtClean="0"/>
              <a:t>、</a:t>
            </a:r>
            <a:r>
              <a:rPr lang="en-US" altLang="zh-CN" dirty="0" smtClean="0"/>
              <a:t>y</a:t>
            </a:r>
            <a:r>
              <a:rPr lang="zh-CN" altLang="en-US" dirty="0" smtClean="0"/>
              <a:t>轴说明、标题、图例</a:t>
            </a:r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5079542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数据的可视化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kumimoji="1" lang="zh-CN" altLang="en-US" dirty="0" smtClean="0"/>
              <a:t>自带画图工具</a:t>
            </a:r>
            <a:endParaRPr kumimoji="1" lang="en-US" altLang="zh-CN" dirty="0" smtClean="0"/>
          </a:p>
          <a:p>
            <a:pPr>
              <a:lnSpc>
                <a:spcPct val="150000"/>
              </a:lnSpc>
            </a:pPr>
            <a:r>
              <a:rPr kumimoji="1" lang="zh-CN" altLang="en-US" dirty="0" smtClean="0"/>
              <a:t>方便生成图像文件</a:t>
            </a:r>
            <a:endParaRPr kumimoji="1" lang="en-US" altLang="zh-CN" dirty="0" smtClean="0"/>
          </a:p>
          <a:p>
            <a:pPr>
              <a:lnSpc>
                <a:spcPct val="150000"/>
              </a:lnSpc>
            </a:pPr>
            <a:r>
              <a:rPr kumimoji="1" lang="zh-CN" altLang="en-US" dirty="0" smtClean="0"/>
              <a:t>但是</a:t>
            </a:r>
            <a:endParaRPr kumimoji="1" lang="en-US" altLang="zh-CN" dirty="0" smtClean="0"/>
          </a:p>
          <a:p>
            <a:pPr lvl="1">
              <a:lnSpc>
                <a:spcPct val="150000"/>
              </a:lnSpc>
            </a:pPr>
            <a:r>
              <a:rPr kumimoji="1" lang="zh-CN" altLang="en-US" dirty="0" smtClean="0"/>
              <a:t>比较丑</a:t>
            </a:r>
            <a:endParaRPr kumimoji="1" lang="en-US" altLang="zh-CN" dirty="0" smtClean="0"/>
          </a:p>
          <a:p>
            <a:pPr lvl="1">
              <a:lnSpc>
                <a:spcPct val="150000"/>
              </a:lnSpc>
            </a:pPr>
            <a:r>
              <a:rPr kumimoji="1" lang="zh-CN" altLang="en-US" dirty="0" smtClean="0"/>
              <a:t>需要调整细节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4054913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err="1" smtClean="0"/>
              <a:t>Matlab</a:t>
            </a:r>
            <a:r>
              <a:rPr kumimoji="1" lang="zh-CN" altLang="en-US" dirty="0" smtClean="0"/>
              <a:t>绘图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zh-CN" altLang="en-US" dirty="0" smtClean="0"/>
              <a:t>主要对象</a:t>
            </a:r>
          </a:p>
          <a:p>
            <a:pPr lvl="1"/>
            <a:r>
              <a:rPr kumimoji="1" lang="zh-CN" altLang="en-US" dirty="0" smtClean="0"/>
              <a:t>图像</a:t>
            </a:r>
          </a:p>
          <a:p>
            <a:pPr lvl="1"/>
            <a:r>
              <a:rPr kumimoji="1" lang="zh-CN" altLang="en-US" dirty="0" smtClean="0"/>
              <a:t>坐标轴</a:t>
            </a:r>
          </a:p>
          <a:p>
            <a:pPr lvl="1"/>
            <a:r>
              <a:rPr kumimoji="1" lang="zh-CN" altLang="en-US" dirty="0" smtClean="0"/>
              <a:t>图例</a:t>
            </a:r>
          </a:p>
          <a:p>
            <a:pPr lvl="1"/>
            <a:r>
              <a:rPr kumimoji="1" lang="zh-CN" altLang="en-US" dirty="0" smtClean="0"/>
              <a:t>可视化对象</a:t>
            </a:r>
          </a:p>
          <a:p>
            <a:pPr lvl="1"/>
            <a:r>
              <a:rPr kumimoji="1" lang="zh-CN" altLang="en-US" dirty="0" smtClean="0"/>
              <a:t>文字</a:t>
            </a:r>
            <a:endParaRPr kumimoji="1" lang="en-US" altLang="zh-CN" dirty="0" smtClean="0"/>
          </a:p>
          <a:p>
            <a:pPr marL="0" indent="0">
              <a:buNone/>
            </a:pPr>
            <a:endParaRPr kumimoji="1" lang="en-US" altLang="zh-CN" dirty="0" smtClean="0"/>
          </a:p>
          <a:p>
            <a:r>
              <a:rPr kumimoji="1" lang="en-US" altLang="zh-CN" dirty="0" smtClean="0"/>
              <a:t>2014b</a:t>
            </a:r>
            <a:r>
              <a:rPr kumimoji="1" lang="zh-CN" altLang="en-US" dirty="0" smtClean="0"/>
              <a:t>之后：更好看，更有效</a:t>
            </a:r>
          </a:p>
          <a:p>
            <a:endParaRPr kumimoji="1" lang="zh-CN" altLang="en-US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1040" y="698146"/>
            <a:ext cx="5389880" cy="4237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89748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err="1" smtClean="0"/>
              <a:t>Matlab</a:t>
            </a:r>
            <a:r>
              <a:rPr kumimoji="1" lang="zh-CN" altLang="en-US" dirty="0" smtClean="0"/>
              <a:t>通用绘图函数</a:t>
            </a:r>
            <a:endParaRPr kumimoji="1" lang="zh-CN" altLang="en-US" dirty="0"/>
          </a:p>
        </p:txBody>
      </p:sp>
      <p:sp>
        <p:nvSpPr>
          <p:cNvPr id="5" name="内容占位符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 dirty="0" smtClean="0"/>
              <a:t>点线图</a:t>
            </a:r>
            <a:endParaRPr kumimoji="1" lang="en-US" altLang="zh-CN" dirty="0" smtClean="0"/>
          </a:p>
          <a:p>
            <a:pPr lvl="1"/>
            <a:r>
              <a:rPr kumimoji="1" lang="en-US" altLang="zh-CN" dirty="0" smtClean="0"/>
              <a:t>plot</a:t>
            </a:r>
          </a:p>
          <a:p>
            <a:pPr lvl="1"/>
            <a:r>
              <a:rPr kumimoji="1" lang="en-US" altLang="zh-CN" dirty="0" err="1" smtClean="0"/>
              <a:t>errorbar</a:t>
            </a:r>
            <a:endParaRPr kumimoji="1" lang="en-US" altLang="zh-CN" dirty="0" smtClean="0"/>
          </a:p>
          <a:p>
            <a:pPr lvl="1"/>
            <a:r>
              <a:rPr kumimoji="1" lang="en-US" altLang="zh-CN" dirty="0" smtClean="0"/>
              <a:t>scatter</a:t>
            </a:r>
          </a:p>
          <a:p>
            <a:r>
              <a:rPr kumimoji="1" lang="zh-CN" altLang="en-US" dirty="0" smtClean="0"/>
              <a:t>柱状图</a:t>
            </a:r>
            <a:endParaRPr kumimoji="1" lang="en-US" altLang="zh-CN" dirty="0" smtClean="0"/>
          </a:p>
          <a:p>
            <a:pPr lvl="1"/>
            <a:r>
              <a:rPr kumimoji="1" lang="en-US" altLang="zh-CN" dirty="0" err="1" smtClean="0"/>
              <a:t>hist</a:t>
            </a:r>
            <a:endParaRPr kumimoji="1" lang="en-US" altLang="zh-CN" dirty="0" smtClean="0"/>
          </a:p>
          <a:p>
            <a:pPr lvl="1"/>
            <a:r>
              <a:rPr kumimoji="1" lang="en-US" altLang="zh-CN" dirty="0"/>
              <a:t>bar</a:t>
            </a:r>
          </a:p>
          <a:p>
            <a:r>
              <a:rPr kumimoji="1" lang="en-US" altLang="zh-CN" dirty="0" smtClean="0"/>
              <a:t>contour</a:t>
            </a:r>
          </a:p>
          <a:p>
            <a:r>
              <a:rPr kumimoji="1" lang="mr-IN" altLang="zh-CN" dirty="0" smtClean="0"/>
              <a:t>…</a:t>
            </a:r>
            <a:endParaRPr kumimoji="1" lang="en-US" altLang="zh-CN" dirty="0" smtClean="0"/>
          </a:p>
          <a:p>
            <a:endParaRPr kumimoji="1"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265506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254" y="0"/>
            <a:ext cx="1083392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62064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最基本的绘图函数： </a:t>
            </a:r>
            <a:r>
              <a:rPr kumimoji="1" lang="en-US" altLang="zh-CN" dirty="0" smtClean="0"/>
              <a:t>plot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altLang="zh-CN" dirty="0" smtClean="0">
                <a:effectLst/>
              </a:rPr>
              <a:t>clear; </a:t>
            </a:r>
            <a:r>
              <a:rPr lang="en-US" altLang="zh-CN" dirty="0" err="1" smtClean="0">
                <a:effectLst/>
              </a:rPr>
              <a:t>clc</a:t>
            </a:r>
            <a:r>
              <a:rPr lang="en-US" altLang="zh-CN" dirty="0" smtClean="0">
                <a:effectLst/>
              </a:rPr>
              <a:t>; close all</a:t>
            </a:r>
          </a:p>
          <a:p>
            <a:pPr>
              <a:lnSpc>
                <a:spcPct val="150000"/>
              </a:lnSpc>
            </a:pPr>
            <a:r>
              <a:rPr lang="mr-IN" altLang="zh-CN" dirty="0" err="1" smtClean="0">
                <a:effectLst/>
              </a:rPr>
              <a:t>x</a:t>
            </a:r>
            <a:r>
              <a:rPr lang="mr-IN" altLang="zh-CN" dirty="0" smtClean="0">
                <a:effectLst/>
              </a:rPr>
              <a:t>=0:.01:10; </a:t>
            </a:r>
            <a:endParaRPr lang="mr-IN" altLang="zh-CN" dirty="0" smtClean="0"/>
          </a:p>
          <a:p>
            <a:pPr>
              <a:lnSpc>
                <a:spcPct val="150000"/>
              </a:lnSpc>
            </a:pPr>
            <a:r>
              <a:rPr kumimoji="1" lang="en-US" altLang="zh-CN" dirty="0" smtClean="0"/>
              <a:t>y=sin(5*x);</a:t>
            </a:r>
          </a:p>
          <a:p>
            <a:pPr>
              <a:lnSpc>
                <a:spcPct val="150000"/>
              </a:lnSpc>
            </a:pPr>
            <a:r>
              <a:rPr kumimoji="1" lang="en-US" altLang="zh-CN" dirty="0" smtClean="0"/>
              <a:t>figure  % </a:t>
            </a:r>
            <a:r>
              <a:rPr kumimoji="1" lang="zh-CN" altLang="en-US" dirty="0" smtClean="0"/>
              <a:t>可省略</a:t>
            </a:r>
            <a:endParaRPr kumimoji="1" lang="en-US" altLang="zh-CN" dirty="0" smtClean="0"/>
          </a:p>
          <a:p>
            <a:pPr>
              <a:lnSpc>
                <a:spcPct val="150000"/>
              </a:lnSpc>
            </a:pPr>
            <a:r>
              <a:rPr kumimoji="1" lang="en-US" altLang="zh-CN" dirty="0" smtClean="0"/>
              <a:t>plot(</a:t>
            </a:r>
            <a:r>
              <a:rPr kumimoji="1" lang="en-US" altLang="zh-CN" dirty="0" err="1" smtClean="0"/>
              <a:t>x,y</a:t>
            </a:r>
            <a:r>
              <a:rPr kumimoji="1" lang="en-US" altLang="zh-CN" dirty="0" smtClean="0"/>
              <a:t>)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2598134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4766" y="0"/>
            <a:ext cx="872246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0375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图像</a:t>
            </a:r>
            <a:r>
              <a:rPr kumimoji="1" lang="en-US" altLang="zh-CN" dirty="0" smtClean="0"/>
              <a:t>UI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zh-CN" altLang="en-US" dirty="0" smtClean="0"/>
              <a:t>编辑</a:t>
            </a:r>
            <a:r>
              <a:rPr kumimoji="1" lang="zh-CN" altLang="en-US" dirty="0" smtClean="0">
                <a:solidFill>
                  <a:srgbClr val="FF0000"/>
                </a:solidFill>
              </a:rPr>
              <a:t>标题</a:t>
            </a:r>
          </a:p>
          <a:p>
            <a:r>
              <a:rPr kumimoji="1" lang="zh-CN" altLang="en-US" dirty="0" smtClean="0"/>
              <a:t>编辑</a:t>
            </a:r>
            <a:r>
              <a:rPr kumimoji="1" lang="zh-CN" altLang="en-US" dirty="0" smtClean="0">
                <a:solidFill>
                  <a:srgbClr val="FF0000"/>
                </a:solidFill>
              </a:rPr>
              <a:t>坐标轴</a:t>
            </a:r>
            <a:r>
              <a:rPr kumimoji="1" lang="zh-CN" altLang="en-US" dirty="0" smtClean="0"/>
              <a:t>范围，标签</a:t>
            </a:r>
          </a:p>
          <a:p>
            <a:r>
              <a:rPr kumimoji="1" lang="zh-CN" altLang="en-US" dirty="0" smtClean="0"/>
              <a:t>编辑</a:t>
            </a:r>
            <a:r>
              <a:rPr kumimoji="1" lang="zh-CN" altLang="en-US" dirty="0" smtClean="0">
                <a:solidFill>
                  <a:srgbClr val="FF0000"/>
                </a:solidFill>
              </a:rPr>
              <a:t>图例</a:t>
            </a:r>
          </a:p>
          <a:p>
            <a:endParaRPr kumimoji="1" lang="zh-CN" altLang="en-US" dirty="0" smtClean="0"/>
          </a:p>
          <a:p>
            <a:r>
              <a:rPr kumimoji="1" lang="zh-CN" altLang="en-US" dirty="0" smtClean="0">
                <a:solidFill>
                  <a:srgbClr val="FF0000"/>
                </a:solidFill>
              </a:rPr>
              <a:t>放</a:t>
            </a:r>
            <a:r>
              <a:rPr kumimoji="1" lang="zh-CN" altLang="en-US" dirty="0" smtClean="0"/>
              <a:t>大</a:t>
            </a:r>
            <a:r>
              <a:rPr kumimoji="1" lang="zh-CN" altLang="en-US" dirty="0" smtClean="0">
                <a:solidFill>
                  <a:srgbClr val="FF0000"/>
                </a:solidFill>
              </a:rPr>
              <a:t>缩</a:t>
            </a:r>
            <a:r>
              <a:rPr kumimoji="1" lang="zh-CN" altLang="en-US" dirty="0" smtClean="0"/>
              <a:t>小</a:t>
            </a:r>
            <a:endParaRPr kumimoji="1" lang="zh-CN" altLang="en-US" dirty="0"/>
          </a:p>
          <a:p>
            <a:r>
              <a:rPr kumimoji="1" lang="zh-CN" altLang="en-US" dirty="0" smtClean="0">
                <a:solidFill>
                  <a:srgbClr val="FF0000"/>
                </a:solidFill>
              </a:rPr>
              <a:t>获取</a:t>
            </a:r>
            <a:r>
              <a:rPr kumimoji="1" lang="zh-CN" altLang="en-US" dirty="0" smtClean="0"/>
              <a:t>坐标点</a:t>
            </a:r>
          </a:p>
          <a:p>
            <a:r>
              <a:rPr kumimoji="1" lang="zh-CN" altLang="en-US" dirty="0" smtClean="0">
                <a:solidFill>
                  <a:srgbClr val="FF0000"/>
                </a:solidFill>
              </a:rPr>
              <a:t>选取</a:t>
            </a:r>
            <a:r>
              <a:rPr kumimoji="1" lang="zh-CN" altLang="en-US" dirty="0" smtClean="0"/>
              <a:t>数据</a:t>
            </a:r>
            <a:endParaRPr kumimoji="1" lang="en-US" altLang="zh-CN" dirty="0" smtClean="0"/>
          </a:p>
          <a:p>
            <a:endParaRPr kumimoji="1" lang="en-US" altLang="zh-CN" dirty="0"/>
          </a:p>
          <a:p>
            <a:endParaRPr kumimoji="1" lang="zh-CN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6021581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624</TotalTime>
  <Words>628</Words>
  <Application>Microsoft Macintosh PowerPoint</Application>
  <PresentationFormat>宽屏</PresentationFormat>
  <Paragraphs>196</Paragraphs>
  <Slides>25</Slides>
  <Notes>5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25</vt:i4>
      </vt:variant>
    </vt:vector>
  </HeadingPairs>
  <TitlesOfParts>
    <vt:vector size="32" baseType="lpstr">
      <vt:lpstr>Calibri</vt:lpstr>
      <vt:lpstr>Calibri Light</vt:lpstr>
      <vt:lpstr>Cambria Math</vt:lpstr>
      <vt:lpstr>Mangal</vt:lpstr>
      <vt:lpstr>宋体</vt:lpstr>
      <vt:lpstr>Arial</vt:lpstr>
      <vt:lpstr>Office 主题</vt:lpstr>
      <vt:lpstr>Matlab数据可视化</vt:lpstr>
      <vt:lpstr>此处敲黑板</vt:lpstr>
      <vt:lpstr>数据的可视化</vt:lpstr>
      <vt:lpstr>Matlab绘图</vt:lpstr>
      <vt:lpstr>Matlab通用绘图函数</vt:lpstr>
      <vt:lpstr>PowerPoint 演示文稿</vt:lpstr>
      <vt:lpstr>最基本的绘图函数： plot</vt:lpstr>
      <vt:lpstr>PowerPoint 演示文稿</vt:lpstr>
      <vt:lpstr>图像UI</vt:lpstr>
      <vt:lpstr>figure()</vt:lpstr>
      <vt:lpstr>PowerPoint 演示文稿</vt:lpstr>
      <vt:lpstr>练习1:绘制离散函数的图形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同一张图多个图像</vt:lpstr>
      <vt:lpstr>subplot</vt:lpstr>
      <vt:lpstr>练习2: 赫罗图</vt:lpstr>
      <vt:lpstr>散点图：scatter</vt:lpstr>
      <vt:lpstr>统计分析：柱状图</vt:lpstr>
      <vt:lpstr>图像存储</vt:lpstr>
      <vt:lpstr>练习3: 编写函数读数据画图</vt:lpstr>
      <vt:lpstr>作业</vt:lpstr>
    </vt:vector>
  </TitlesOfParts>
  <Company/>
  <LinksUpToDate>false</LinksUpToDate>
  <SharedDoc>false</SharedDoc>
  <HyperlinksChanged>false</HyperlinksChanged>
  <AppVersion>15.0028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Matlab数据可视化</dc:title>
  <dc:creator>Microsoft Office 用户</dc:creator>
  <cp:lastModifiedBy>高爽</cp:lastModifiedBy>
  <cp:revision>65</cp:revision>
  <dcterms:created xsi:type="dcterms:W3CDTF">2016-12-05T10:45:01Z</dcterms:created>
  <dcterms:modified xsi:type="dcterms:W3CDTF">2017-12-06T03:14:14Z</dcterms:modified>
</cp:coreProperties>
</file>