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83" r:id="rId2"/>
    <p:sldId id="280" r:id="rId3"/>
    <p:sldId id="281" r:id="rId4"/>
    <p:sldId id="282" r:id="rId5"/>
    <p:sldId id="284" r:id="rId6"/>
    <p:sldId id="256" r:id="rId7"/>
    <p:sldId id="274" r:id="rId8"/>
    <p:sldId id="257" r:id="rId9"/>
    <p:sldId id="275" r:id="rId10"/>
    <p:sldId id="276" r:id="rId11"/>
    <p:sldId id="262" r:id="rId12"/>
    <p:sldId id="258" r:id="rId13"/>
    <p:sldId id="259" r:id="rId14"/>
    <p:sldId id="279" r:id="rId15"/>
    <p:sldId id="260" r:id="rId16"/>
    <p:sldId id="263" r:id="rId17"/>
    <p:sldId id="264" r:id="rId18"/>
    <p:sldId id="267" r:id="rId19"/>
    <p:sldId id="266" r:id="rId20"/>
    <p:sldId id="268" r:id="rId21"/>
    <p:sldId id="277" r:id="rId22"/>
    <p:sldId id="278" r:id="rId23"/>
    <p:sldId id="269" r:id="rId24"/>
    <p:sldId id="270" r:id="rId25"/>
    <p:sldId id="271" r:id="rId26"/>
    <p:sldId id="272" r:id="rId27"/>
    <p:sldId id="261" r:id="rId28"/>
    <p:sldId id="273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87500" autoAdjust="0"/>
  </p:normalViewPr>
  <p:slideViewPr>
    <p:cSldViewPr snapToGrid="0" snapToObjects="1">
      <p:cViewPr varScale="1">
        <p:scale>
          <a:sx n="97" d="100"/>
          <a:sy n="97" d="100"/>
        </p:scale>
        <p:origin x="10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406E3-AEC1-804D-B682-9AE4407D7DD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35AE1-F178-DE45-A797-C667BC9B8E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90134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例子使用书上的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936B7-70F5-F140-9392-432BC33C7396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23362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Lamost.txt</a:t>
            </a:r>
          </a:p>
          <a:p>
            <a:r>
              <a:rPr lang="en-US" altLang="zh-CN" dirty="0" smtClean="0"/>
              <a:t>Lamost.csv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35AE1-F178-DE45-A797-C667BC9B8E21}" type="slidenum">
              <a:rPr kumimoji="1" lang="zh-CN" altLang="en-US" smtClean="0"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3261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test4.m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35AE1-F178-DE45-A797-C667BC9B8E21}" type="slidenum">
              <a:rPr kumimoji="1" lang="zh-CN" altLang="en-US" smtClean="0"/>
              <a:t>18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3732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35AE1-F178-DE45-A797-C667BC9B8E21}" type="slidenum">
              <a:rPr kumimoji="1" lang="zh-CN" altLang="en-US" smtClean="0"/>
              <a:t>19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448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见</a:t>
            </a:r>
            <a:r>
              <a:rPr kumimoji="1" lang="en-US" altLang="zh-CN" dirty="0" err="1" smtClean="0"/>
              <a:t>exp_low.m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35AE1-F178-DE45-A797-C667BC9B8E21}" type="slidenum">
              <a:rPr kumimoji="1" lang="zh-CN" altLang="en-US" smtClean="0"/>
              <a:t>26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71151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9416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169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7811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9776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5367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9024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9324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1710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156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60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952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C54A8-07C8-B04E-97E5-7E153CC19A33}" type="datetimeFigureOut">
              <a:rPr kumimoji="1" lang="zh-CN" altLang="en-US" smtClean="0"/>
              <a:t>2017/11/29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E468F-89A6-084C-8AE5-575A9F9711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71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02365"/>
            <a:ext cx="10515600" cy="5474598"/>
          </a:xfrm>
        </p:spPr>
        <p:txBody>
          <a:bodyPr/>
          <a:lstStyle/>
          <a:p>
            <a:r>
              <a:rPr kumimoji="1" lang="zh-CN" altLang="en-US" dirty="0" smtClean="0"/>
              <a:t>两个 </a:t>
            </a:r>
            <a:r>
              <a:rPr kumimoji="1" lang="en-US" altLang="zh-CN" dirty="0" smtClean="0"/>
              <a:t>.m</a:t>
            </a:r>
            <a:r>
              <a:rPr kumimoji="1" lang="zh-CN" altLang="en-US" dirty="0" smtClean="0"/>
              <a:t> 文件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主文件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函数文件</a:t>
            </a:r>
            <a:endParaRPr kumimoji="1" lang="en-US" altLang="zh-CN" dirty="0" smtClean="0"/>
          </a:p>
          <a:p>
            <a:pPr lvl="1"/>
            <a:endParaRPr kumimoji="1" lang="en-US" altLang="zh-CN" dirty="0"/>
          </a:p>
          <a:p>
            <a:r>
              <a:rPr kumimoji="1" lang="zh-CN" altLang="en-US" dirty="0" smtClean="0"/>
              <a:t>主文件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可以运行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调用函数文件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x = 3;</a:t>
            </a:r>
          </a:p>
          <a:p>
            <a:pPr lvl="1"/>
            <a:r>
              <a:rPr kumimoji="1" lang="en-US" altLang="zh-CN" dirty="0" smtClean="0"/>
              <a:t>y = f(x);</a:t>
            </a:r>
          </a:p>
          <a:p>
            <a:r>
              <a:rPr kumimoji="1" lang="zh-CN" altLang="en-US" dirty="0" smtClean="0"/>
              <a:t>函数文件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不可以运行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function</a:t>
            </a:r>
            <a:r>
              <a:rPr kumimoji="1" lang="zh-CN" altLang="en-US" dirty="0" smtClean="0"/>
              <a:t> 开头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function y = f(x)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7885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屏幕输出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 err="1" smtClean="0"/>
              <a:t>xdata</a:t>
            </a:r>
            <a:endParaRPr lang="en-US" altLang="zh-CN" sz="4000" dirty="0" smtClean="0"/>
          </a:p>
          <a:p>
            <a:pPr lvl="1">
              <a:lnSpc>
                <a:spcPct val="150000"/>
              </a:lnSpc>
            </a:pPr>
            <a:r>
              <a:rPr lang="zh-CN" altLang="en-US" sz="3600" dirty="0"/>
              <a:t>不加</a:t>
            </a:r>
            <a:r>
              <a:rPr lang="zh-CN" altLang="en-US" sz="3600" dirty="0" smtClean="0"/>
              <a:t>分号</a:t>
            </a:r>
            <a:endParaRPr lang="en-US" altLang="zh-CN" sz="3600" dirty="0" smtClean="0"/>
          </a:p>
          <a:p>
            <a:pPr>
              <a:lnSpc>
                <a:spcPct val="150000"/>
              </a:lnSpc>
            </a:pPr>
            <a:r>
              <a:rPr lang="en-US" altLang="zh-CN" sz="4000" dirty="0" err="1" smtClean="0"/>
              <a:t>disp</a:t>
            </a:r>
            <a:r>
              <a:rPr lang="en-US" altLang="zh-CN" sz="4000" dirty="0" smtClean="0"/>
              <a:t>(</a:t>
            </a:r>
            <a:r>
              <a:rPr lang="en-US" altLang="zh-CN" sz="4000" dirty="0" err="1" smtClean="0"/>
              <a:t>xdata</a:t>
            </a:r>
            <a:r>
              <a:rPr lang="en-US" altLang="zh-CN" sz="4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08259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Import </a:t>
            </a:r>
            <a:r>
              <a:rPr lang="en-US" altLang="zh-CN" b="1" dirty="0" smtClean="0"/>
              <a:t>Tool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kumimoji="1" lang="en-US" altLang="zh-CN" dirty="0" smtClean="0"/>
          </a:p>
          <a:p>
            <a:r>
              <a:rPr kumimoji="1" lang="en-US" altLang="zh-CN" dirty="0" err="1" smtClean="0"/>
              <a:t>uiimport</a:t>
            </a:r>
            <a:r>
              <a:rPr kumimoji="1" lang="en-US" altLang="zh-CN" dirty="0" smtClean="0"/>
              <a:t>(filename)</a:t>
            </a:r>
          </a:p>
          <a:p>
            <a:pPr lvl="1"/>
            <a:r>
              <a:rPr kumimoji="1" lang="zh-CN" altLang="en-US" dirty="0"/>
              <a:t>分隔符</a:t>
            </a:r>
            <a:endParaRPr kumimoji="1" lang="en-US" altLang="zh-CN" dirty="0"/>
          </a:p>
          <a:p>
            <a:pPr lvl="1"/>
            <a:r>
              <a:rPr kumimoji="1" lang="zh-CN" altLang="en-US" dirty="0" smtClean="0"/>
              <a:t>表头</a:t>
            </a:r>
            <a:endParaRPr kumimoji="1" lang="en-US" altLang="zh-CN" dirty="0" smtClean="0"/>
          </a:p>
          <a:p>
            <a:pPr lvl="1"/>
            <a:endParaRPr kumimoji="1" lang="en-US" altLang="zh-CN" dirty="0"/>
          </a:p>
          <a:p>
            <a:r>
              <a:rPr kumimoji="1" lang="en-US" altLang="zh-CN" dirty="0" err="1" smtClean="0"/>
              <a:t>importdata</a:t>
            </a:r>
            <a:r>
              <a:rPr kumimoji="1" lang="en-US" altLang="zh-CN" dirty="0" smtClean="0"/>
              <a:t>(filename)</a:t>
            </a:r>
          </a:p>
          <a:p>
            <a:r>
              <a:rPr kumimoji="1" lang="en-US" altLang="zh-CN" dirty="0" smtClean="0"/>
              <a:t>data = </a:t>
            </a:r>
            <a:r>
              <a:rPr kumimoji="1" lang="en-US" altLang="zh-CN" dirty="0" err="1" smtClean="0"/>
              <a:t>importdata</a:t>
            </a:r>
            <a:r>
              <a:rPr kumimoji="1" lang="en-US" altLang="zh-CN" dirty="0" smtClean="0"/>
              <a:t>(filename, ‘ ‘, 1)</a:t>
            </a:r>
          </a:p>
          <a:p>
            <a:pPr lvl="1"/>
            <a:r>
              <a:rPr kumimoji="1" lang="zh-CN" altLang="en-US" dirty="0" smtClean="0"/>
              <a:t>分隔符</a:t>
            </a:r>
            <a:endParaRPr kumimoji="1" lang="en-US" altLang="zh-CN" dirty="0" smtClean="0"/>
          </a:p>
          <a:p>
            <a:pPr lvl="1"/>
            <a:r>
              <a:rPr kumimoji="1" lang="zh-CN" altLang="en-US" dirty="0"/>
              <a:t>表</a:t>
            </a:r>
            <a:r>
              <a:rPr kumimoji="1" lang="zh-CN" altLang="en-US" dirty="0" smtClean="0"/>
              <a:t>头</a:t>
            </a:r>
            <a:endParaRPr kumimoji="1" lang="en-US" altLang="zh-CN" dirty="0" smtClean="0"/>
          </a:p>
          <a:p>
            <a:pPr lvl="1"/>
            <a:r>
              <a:rPr kumimoji="1" lang="zh-CN" altLang="en-US" dirty="0"/>
              <a:t>赋值</a:t>
            </a:r>
          </a:p>
        </p:txBody>
      </p:sp>
    </p:spTree>
    <p:extLst>
      <p:ext uri="{BB962C8B-B14F-4D97-AF65-F5344CB8AC3E}">
        <p14:creationId xmlns:p14="http://schemas.microsoft.com/office/powerpoint/2010/main" val="95934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支持的文件格式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格式文件 </a:t>
            </a:r>
            <a:r>
              <a:rPr kumimoji="1" lang="en-US" altLang="zh-CN" dirty="0" smtClean="0"/>
              <a:t>(.mat)</a:t>
            </a:r>
            <a:endParaRPr kumimoji="1" lang="zh-CN" altLang="en-US" dirty="0" smtClean="0"/>
          </a:p>
          <a:p>
            <a:r>
              <a:rPr kumimoji="1" lang="zh-CN" altLang="en-US" dirty="0" smtClean="0"/>
              <a:t>文本文件</a:t>
            </a:r>
          </a:p>
          <a:p>
            <a:r>
              <a:rPr kumimoji="1" lang="zh-CN" altLang="en-US" dirty="0" smtClean="0"/>
              <a:t>表格</a:t>
            </a:r>
          </a:p>
          <a:p>
            <a:r>
              <a:rPr kumimoji="1" lang="zh-CN" altLang="en-US" dirty="0" smtClean="0"/>
              <a:t>图像</a:t>
            </a:r>
          </a:p>
          <a:p>
            <a:r>
              <a:rPr kumimoji="1" lang="zh-CN" altLang="en-US" dirty="0" smtClean="0"/>
              <a:t>科学数据</a:t>
            </a:r>
          </a:p>
          <a:p>
            <a:r>
              <a:rPr kumimoji="1" lang="zh-CN" altLang="en-US" dirty="0" smtClean="0"/>
              <a:t>音频</a:t>
            </a:r>
          </a:p>
          <a:p>
            <a:r>
              <a:rPr kumimoji="1" lang="zh-CN" altLang="en-US" dirty="0" smtClean="0"/>
              <a:t>视频</a:t>
            </a:r>
          </a:p>
          <a:p>
            <a:r>
              <a:rPr kumimoji="1" lang="mr-IN" altLang="zh-CN" dirty="0" smtClean="0"/>
              <a:t>…</a:t>
            </a:r>
            <a:endParaRPr kumimoji="1"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117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变量与</a:t>
            </a:r>
            <a:r>
              <a:rPr kumimoji="1" lang="en-US" altLang="zh-CN" dirty="0" smtClean="0"/>
              <a:t>.mat</a:t>
            </a:r>
            <a:r>
              <a:rPr kumimoji="1" lang="zh-CN" altLang="en-US" dirty="0" smtClean="0"/>
              <a:t>文件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save</a:t>
            </a:r>
          </a:p>
          <a:p>
            <a:pPr lvl="1"/>
            <a:r>
              <a:rPr kumimoji="1" lang="en-US" altLang="zh-CN" dirty="0" smtClean="0"/>
              <a:t>save(‘data.txt’,’</a:t>
            </a:r>
            <a:r>
              <a:rPr kumimoji="1" lang="en-US" altLang="zh-CN" dirty="0" err="1" smtClean="0"/>
              <a:t>teff</a:t>
            </a:r>
            <a:r>
              <a:rPr kumimoji="1" lang="en-US" altLang="zh-CN" dirty="0" smtClean="0"/>
              <a:t>’,’-</a:t>
            </a:r>
            <a:r>
              <a:rPr kumimoji="1" lang="en-US" altLang="zh-CN" dirty="0" err="1" smtClean="0"/>
              <a:t>ascii</a:t>
            </a:r>
            <a:r>
              <a:rPr kumimoji="1" lang="en-US" altLang="zh-CN" dirty="0" smtClean="0"/>
              <a:t>’)</a:t>
            </a:r>
          </a:p>
          <a:p>
            <a:pPr lvl="1"/>
            <a:r>
              <a:rPr kumimoji="1" lang="en-US" altLang="zh-CN" dirty="0">
                <a:solidFill>
                  <a:srgbClr val="FF0000"/>
                </a:solidFill>
              </a:rPr>
              <a:t>save(‘data.txt’,’</a:t>
            </a:r>
            <a:r>
              <a:rPr kumimoji="1" lang="en-US" altLang="zh-CN" dirty="0" err="1">
                <a:solidFill>
                  <a:srgbClr val="FF0000"/>
                </a:solidFill>
              </a:rPr>
              <a:t>teff</a:t>
            </a:r>
            <a:r>
              <a:rPr kumimoji="1" lang="en-US" altLang="zh-CN" dirty="0" smtClean="0">
                <a:solidFill>
                  <a:srgbClr val="FF0000"/>
                </a:solidFill>
              </a:rPr>
              <a:t>’,’</a:t>
            </a:r>
            <a:r>
              <a:rPr kumimoji="1" lang="en-US" altLang="zh-CN" dirty="0" err="1" smtClean="0">
                <a:solidFill>
                  <a:srgbClr val="FF0000"/>
                </a:solidFill>
              </a:rPr>
              <a:t>logg</a:t>
            </a:r>
            <a:r>
              <a:rPr kumimoji="1" lang="en-US" altLang="zh-CN" dirty="0" smtClean="0">
                <a:solidFill>
                  <a:srgbClr val="FF0000"/>
                </a:solidFill>
              </a:rPr>
              <a:t>’,’-</a:t>
            </a:r>
            <a:r>
              <a:rPr kumimoji="1" lang="en-US" altLang="zh-CN" dirty="0" err="1">
                <a:solidFill>
                  <a:srgbClr val="FF0000"/>
                </a:solidFill>
              </a:rPr>
              <a:t>ascii</a:t>
            </a:r>
            <a:r>
              <a:rPr kumimoji="1" lang="en-US" altLang="zh-CN" dirty="0">
                <a:solidFill>
                  <a:srgbClr val="FF0000"/>
                </a:solidFill>
              </a:rPr>
              <a:t>’)</a:t>
            </a:r>
          </a:p>
          <a:p>
            <a:pPr lvl="1"/>
            <a:endParaRPr kumimoji="1" lang="en-US" altLang="zh-CN" dirty="0" smtClean="0"/>
          </a:p>
          <a:p>
            <a:pPr lvl="1"/>
            <a:r>
              <a:rPr kumimoji="1" lang="en-US" altLang="zh-CN" dirty="0"/>
              <a:t>save </a:t>
            </a:r>
            <a:r>
              <a:rPr kumimoji="1" lang="en-US" altLang="zh-CN" dirty="0" err="1"/>
              <a:t>data.mat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save('data.mat','</a:t>
            </a:r>
            <a:r>
              <a:rPr kumimoji="1" lang="en-US" altLang="zh-CN" dirty="0" err="1"/>
              <a:t>teff</a:t>
            </a:r>
            <a:r>
              <a:rPr kumimoji="1" lang="en-US" altLang="zh-CN" dirty="0" smtClean="0"/>
              <a:t>')</a:t>
            </a:r>
          </a:p>
          <a:p>
            <a:pPr lvl="1"/>
            <a:r>
              <a:rPr kumimoji="1" lang="en-US" altLang="zh-CN" dirty="0"/>
              <a:t>save('data.mat',</a:t>
            </a:r>
            <a:r>
              <a:rPr kumimoji="1" lang="en-US" altLang="zh-CN" dirty="0" smtClean="0"/>
              <a:t>'</a:t>
            </a:r>
            <a:r>
              <a:rPr kumimoji="1" lang="en-US" altLang="zh-CN" dirty="0" err="1" smtClean="0"/>
              <a:t>teff</a:t>
            </a:r>
            <a:r>
              <a:rPr kumimoji="1" lang="en-US" altLang="zh-CN" dirty="0" smtClean="0"/>
              <a:t>‘,’</a:t>
            </a:r>
            <a:r>
              <a:rPr kumimoji="1" lang="en-US" altLang="zh-CN" dirty="0" err="1" smtClean="0"/>
              <a:t>logg</a:t>
            </a:r>
            <a:r>
              <a:rPr kumimoji="1" lang="en-US" altLang="zh-CN" dirty="0" smtClean="0"/>
              <a:t>’)</a:t>
            </a:r>
          </a:p>
          <a:p>
            <a:pPr lvl="1"/>
            <a:r>
              <a:rPr kumimoji="1" lang="en-US" altLang="zh-CN" dirty="0"/>
              <a:t>save </a:t>
            </a:r>
            <a:r>
              <a:rPr kumimoji="1" lang="en-US" altLang="zh-CN" dirty="0" err="1"/>
              <a:t>data.mat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teff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logg</a:t>
            </a:r>
            <a:endParaRPr kumimoji="1" lang="en-US" altLang="zh-CN" dirty="0"/>
          </a:p>
          <a:p>
            <a:r>
              <a:rPr kumimoji="1" lang="en-US" altLang="zh-CN" dirty="0"/>
              <a:t>load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105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.mat </a:t>
            </a:r>
            <a:r>
              <a:rPr lang="zh-CN" altLang="en-US" dirty="0" smtClean="0"/>
              <a:t>文件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省空间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matlab </a:t>
            </a:r>
            <a:r>
              <a:rPr lang="zh-CN" altLang="en-US" dirty="0" smtClean="0"/>
              <a:t>特有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一</a:t>
            </a:r>
            <a:r>
              <a:rPr lang="zh-CN" altLang="en-US" dirty="0" smtClean="0"/>
              <a:t>次保存所有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save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一</a:t>
            </a:r>
            <a:r>
              <a:rPr lang="zh-CN" altLang="en-US" dirty="0" smtClean="0"/>
              <a:t>次导入所有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/>
              <a:t>load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6905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底层文件</a:t>
            </a:r>
            <a:r>
              <a:rPr kumimoji="1" lang="en-US" altLang="zh-CN" dirty="0" smtClean="0"/>
              <a:t>I/O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FF0000"/>
                </a:solidFill>
              </a:rPr>
              <a:t>黄金四步</a:t>
            </a:r>
          </a:p>
          <a:p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打开</a:t>
            </a:r>
          </a:p>
          <a:p>
            <a:pPr lvl="1"/>
            <a:r>
              <a:rPr kumimoji="1" lang="zh-CN" altLang="en-US" dirty="0" smtClean="0"/>
              <a:t>读取</a:t>
            </a:r>
            <a:endParaRPr kumimoji="1" lang="zh-CN" altLang="en-US" dirty="0"/>
          </a:p>
          <a:p>
            <a:pPr lvl="1"/>
            <a:r>
              <a:rPr kumimoji="1" lang="zh-CN" altLang="en-US" dirty="0" smtClean="0"/>
              <a:t>编辑</a:t>
            </a:r>
            <a:endParaRPr kumimoji="1" lang="zh-CN" altLang="en-US" dirty="0"/>
          </a:p>
          <a:p>
            <a:pPr lvl="1"/>
            <a:r>
              <a:rPr kumimoji="1" lang="zh-CN" altLang="en-US" dirty="0" smtClean="0"/>
              <a:t>关闭</a:t>
            </a:r>
            <a:endParaRPr kumimoji="1" lang="en-US" altLang="zh-CN" dirty="0" smtClean="0"/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31164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打开与关闭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fid = </a:t>
            </a:r>
            <a:r>
              <a:rPr kumimoji="1" lang="en-US" altLang="zh-CN" dirty="0" err="1" smtClean="0">
                <a:solidFill>
                  <a:srgbClr val="FF0000"/>
                </a:solidFill>
              </a:rPr>
              <a:t>fopen</a:t>
            </a:r>
            <a:r>
              <a:rPr kumimoji="1" lang="en-US" altLang="zh-CN" dirty="0" smtClean="0">
                <a:solidFill>
                  <a:srgbClr val="FF0000"/>
                </a:solidFill>
              </a:rPr>
              <a:t>(‘filename’, ‘</a:t>
            </a:r>
            <a:r>
              <a:rPr kumimoji="1" lang="zh-CN" altLang="en-US" dirty="0" smtClean="0">
                <a:solidFill>
                  <a:srgbClr val="FF0000"/>
                </a:solidFill>
              </a:rPr>
              <a:t>许可类型</a:t>
            </a:r>
            <a:r>
              <a:rPr kumimoji="1" lang="en-US" altLang="zh-CN" dirty="0" smtClean="0">
                <a:solidFill>
                  <a:srgbClr val="FF0000"/>
                </a:solidFill>
              </a:rPr>
              <a:t>’)</a:t>
            </a:r>
            <a:endParaRPr kumimoji="1" lang="zh-CN" altLang="en-US" dirty="0">
              <a:solidFill>
                <a:srgbClr val="FF0000"/>
              </a:solidFill>
            </a:endParaRPr>
          </a:p>
          <a:p>
            <a:pPr lvl="1"/>
            <a:r>
              <a:rPr kumimoji="1" lang="zh-CN" altLang="en-US" dirty="0" smtClean="0"/>
              <a:t>每打开一个文件赋予一个新的独立 </a:t>
            </a:r>
            <a:r>
              <a:rPr kumimoji="1" lang="en-US" altLang="zh-CN" dirty="0" smtClean="0"/>
              <a:t>fid</a:t>
            </a:r>
            <a:endParaRPr kumimoji="1" lang="zh-CN" altLang="en-US" dirty="0" smtClean="0"/>
          </a:p>
          <a:p>
            <a:endParaRPr kumimoji="1" lang="zh-CN" altLang="en-US" dirty="0"/>
          </a:p>
          <a:p>
            <a:r>
              <a:rPr kumimoji="1" lang="zh-CN" altLang="en-US" dirty="0" smtClean="0"/>
              <a:t>许可类型</a:t>
            </a:r>
          </a:p>
          <a:p>
            <a:pPr lvl="1"/>
            <a:r>
              <a:rPr kumimoji="1" lang="en-US" altLang="zh-CN" dirty="0" smtClean="0">
                <a:solidFill>
                  <a:srgbClr val="FF0000"/>
                </a:solidFill>
              </a:rPr>
              <a:t>‘r’</a:t>
            </a:r>
            <a:r>
              <a:rPr kumimoji="1" lang="zh-CN" altLang="en-US" dirty="0" smtClean="0">
                <a:solidFill>
                  <a:srgbClr val="FF0000"/>
                </a:solidFill>
              </a:rPr>
              <a:t>：只读</a:t>
            </a:r>
            <a:endParaRPr kumimoji="1"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kumimoji="1" lang="en-US" altLang="zh-CN" dirty="0" smtClean="0">
                <a:solidFill>
                  <a:srgbClr val="FF0000"/>
                </a:solidFill>
              </a:rPr>
              <a:t>‘w’</a:t>
            </a:r>
            <a:r>
              <a:rPr kumimoji="1" lang="zh-CN" altLang="en-US" dirty="0" smtClean="0">
                <a:solidFill>
                  <a:srgbClr val="FF0000"/>
                </a:solidFill>
              </a:rPr>
              <a:t>：只写，创建新文件，覆盖已有</a:t>
            </a:r>
            <a:endParaRPr kumimoji="1"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‘a’</a:t>
            </a:r>
            <a:r>
              <a:rPr kumimoji="1" lang="zh-CN" altLang="en-US" dirty="0" smtClean="0"/>
              <a:t>：只写，创建新文件，添加在已有末尾</a:t>
            </a:r>
          </a:p>
          <a:p>
            <a:pPr lvl="1"/>
            <a:r>
              <a:rPr kumimoji="1" lang="en-US" altLang="zh-CN" dirty="0" smtClean="0"/>
              <a:t>‘</a:t>
            </a:r>
            <a:r>
              <a:rPr kumimoji="1" lang="en-US" altLang="zh-CN" dirty="0" err="1" smtClean="0"/>
              <a:t>r+’,’w+’,’a</a:t>
            </a:r>
            <a:r>
              <a:rPr kumimoji="1" lang="en-US" altLang="zh-CN" dirty="0" smtClean="0"/>
              <a:t>+’ : </a:t>
            </a:r>
            <a:r>
              <a:rPr kumimoji="1" lang="zh-CN" altLang="en-US" dirty="0" smtClean="0"/>
              <a:t>读写权限</a:t>
            </a:r>
          </a:p>
          <a:p>
            <a:endParaRPr kumimoji="1" lang="zh-CN" altLang="en-US" dirty="0"/>
          </a:p>
          <a:p>
            <a:r>
              <a:rPr kumimoji="1" lang="en-US" altLang="zh-CN" dirty="0" err="1" smtClean="0">
                <a:solidFill>
                  <a:srgbClr val="FF0000"/>
                </a:solidFill>
              </a:rPr>
              <a:t>fclose</a:t>
            </a:r>
            <a:r>
              <a:rPr kumimoji="1" lang="en-US" altLang="zh-CN" dirty="0" smtClean="0">
                <a:solidFill>
                  <a:srgbClr val="FF0000"/>
                </a:solidFill>
              </a:rPr>
              <a:t>(fid)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801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读取文件内容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en-US" altLang="zh-CN" dirty="0" err="1" smtClean="0"/>
              <a:t>fgets</a:t>
            </a:r>
            <a:r>
              <a:rPr kumimoji="1" lang="en-US" altLang="zh-CN" dirty="0" smtClean="0"/>
              <a:t>:</a:t>
            </a:r>
            <a:r>
              <a:rPr kumimoji="1" lang="zh-CN" altLang="en-US" dirty="0" smtClean="0"/>
              <a:t>    从文件中读一行，含换行符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 err="1" smtClean="0"/>
              <a:t>fgetl</a:t>
            </a:r>
            <a:r>
              <a:rPr kumimoji="1" lang="en-US" altLang="zh-CN" dirty="0" smtClean="0"/>
              <a:t>:</a:t>
            </a:r>
            <a:r>
              <a:rPr kumimoji="1" lang="zh-CN" altLang="en-US" dirty="0" smtClean="0"/>
              <a:t>     从文件中读一行，</a:t>
            </a:r>
            <a:r>
              <a:rPr kumimoji="1" lang="zh-CN" altLang="en-US" dirty="0"/>
              <a:t>不含</a:t>
            </a:r>
            <a:r>
              <a:rPr kumimoji="1" lang="zh-CN" altLang="en-US" dirty="0" smtClean="0"/>
              <a:t>换行符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 err="1"/>
              <a:t>fscanf</a:t>
            </a:r>
            <a:r>
              <a:rPr kumimoji="1" lang="en-US" altLang="zh-CN" dirty="0"/>
              <a:t>:</a:t>
            </a:r>
            <a:r>
              <a:rPr kumimoji="1" lang="zh-CN" altLang="en-US" dirty="0"/>
              <a:t>   从文本文件中读取数据</a:t>
            </a: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8604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逐行读取数据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fid = </a:t>
            </a:r>
            <a:r>
              <a:rPr lang="en-US" altLang="zh-CN" dirty="0" err="1" smtClean="0"/>
              <a:t>fopen</a:t>
            </a:r>
            <a:r>
              <a:rPr lang="en-US" altLang="zh-CN" dirty="0" smtClean="0"/>
              <a:t>(‘lamost.txt’);</a:t>
            </a:r>
            <a:endParaRPr lang="zh-CN" altLang="en-US" dirty="0" smtClean="0"/>
          </a:p>
          <a:p>
            <a:r>
              <a:rPr lang="en-US" altLang="zh-CN" dirty="0" smtClean="0"/>
              <a:t> </a:t>
            </a:r>
            <a:r>
              <a:rPr lang="en-US" altLang="zh-CN" dirty="0" err="1" smtClean="0"/>
              <a:t>tline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fgets</a:t>
            </a:r>
            <a:r>
              <a:rPr lang="en-US" altLang="zh-CN" dirty="0" smtClean="0"/>
              <a:t>(fid); </a:t>
            </a:r>
            <a:r>
              <a:rPr lang="zh-CN" altLang="en-US" dirty="0" smtClean="0"/>
              <a:t>      或者 </a:t>
            </a:r>
            <a:r>
              <a:rPr lang="en-US" altLang="zh-CN" dirty="0" err="1" smtClean="0"/>
              <a:t>tline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fgetl</a:t>
            </a:r>
            <a:r>
              <a:rPr lang="en-US" altLang="zh-CN" dirty="0" smtClean="0"/>
              <a:t>(fid); </a:t>
            </a:r>
            <a:endParaRPr lang="zh-CN" altLang="en-US" dirty="0" smtClean="0"/>
          </a:p>
          <a:p>
            <a:endParaRPr lang="zh-CN" altLang="en-US" dirty="0" smtClean="0"/>
          </a:p>
          <a:p>
            <a:r>
              <a:rPr lang="en-US" altLang="zh-CN" dirty="0" smtClean="0"/>
              <a:t>while </a:t>
            </a:r>
            <a:r>
              <a:rPr lang="en-US" altLang="zh-CN" dirty="0" err="1" smtClean="0"/>
              <a:t>ischar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tline</a:t>
            </a:r>
            <a:r>
              <a:rPr lang="en-US" altLang="zh-CN" dirty="0" smtClean="0"/>
              <a:t>) 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disp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tline</a:t>
            </a:r>
            <a:r>
              <a:rPr lang="en-US" altLang="zh-CN" dirty="0" smtClean="0"/>
              <a:t>) 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tline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fgets</a:t>
            </a:r>
            <a:r>
              <a:rPr lang="en-US" altLang="zh-CN" dirty="0" smtClean="0"/>
              <a:t>(fid); </a:t>
            </a:r>
            <a:endParaRPr lang="zh-CN" altLang="en-US" dirty="0" smtClean="0"/>
          </a:p>
          <a:p>
            <a:r>
              <a:rPr lang="en-US" altLang="zh-CN" dirty="0" smtClean="0"/>
              <a:t>end </a:t>
            </a:r>
            <a:endParaRPr lang="zh-CN" altLang="en-US" dirty="0" smtClean="0"/>
          </a:p>
          <a:p>
            <a:endParaRPr lang="zh-CN" altLang="en-US" dirty="0"/>
          </a:p>
          <a:p>
            <a:r>
              <a:rPr lang="en-US" altLang="zh-CN" dirty="0" err="1" smtClean="0"/>
              <a:t>fclose</a:t>
            </a:r>
            <a:r>
              <a:rPr lang="en-US" altLang="zh-CN" dirty="0" smtClean="0"/>
              <a:t>(fid);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1242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fscanf</a:t>
            </a:r>
            <a:r>
              <a:rPr kumimoji="1" lang="zh-CN" altLang="en-US" dirty="0" smtClean="0"/>
              <a:t>与格式化的数据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= </a:t>
            </a:r>
            <a:r>
              <a:rPr lang="en-US" altLang="zh-CN" dirty="0" err="1" smtClean="0"/>
              <a:t>fscanf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fid,format,size</a:t>
            </a:r>
            <a:r>
              <a:rPr lang="en-US" altLang="zh-CN" dirty="0" smtClean="0"/>
              <a:t>)</a:t>
            </a:r>
            <a:endParaRPr lang="zh-CN" altLang="en-US" dirty="0" smtClean="0"/>
          </a:p>
          <a:p>
            <a:r>
              <a:rPr lang="zh-CN" altLang="en-US" dirty="0" smtClean="0"/>
              <a:t>换行符：</a:t>
            </a:r>
            <a:r>
              <a:rPr lang="en-US" altLang="zh-CN" dirty="0" smtClean="0"/>
              <a:t>\n</a:t>
            </a:r>
            <a:endParaRPr lang="zh-CN" altLang="en-US" dirty="0" smtClean="0"/>
          </a:p>
          <a:p>
            <a:endParaRPr kumimoji="1" lang="zh-CN" altLang="en-US" dirty="0"/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%d</a:t>
            </a:r>
            <a:r>
              <a:rPr kumimoji="1" lang="en-US" altLang="zh-CN" dirty="0" smtClean="0"/>
              <a:t>(10</a:t>
            </a:r>
            <a:r>
              <a:rPr kumimoji="1" lang="zh-CN" altLang="en-US" dirty="0" smtClean="0"/>
              <a:t>进制</a:t>
            </a:r>
            <a:r>
              <a:rPr kumimoji="1" lang="en-US" altLang="zh-CN" dirty="0" smtClean="0"/>
              <a:t>) </a:t>
            </a:r>
          </a:p>
          <a:p>
            <a:r>
              <a:rPr kumimoji="1" lang="en-US" altLang="zh-CN" dirty="0" smtClean="0"/>
              <a:t>%e (e</a:t>
            </a:r>
            <a:r>
              <a:rPr kumimoji="1" lang="zh-CN" altLang="en-US" dirty="0" smtClean="0"/>
              <a:t>指数</a:t>
            </a:r>
            <a:r>
              <a:rPr kumimoji="1" lang="en-US" altLang="zh-CN" dirty="0" smtClean="0"/>
              <a:t>)</a:t>
            </a:r>
            <a:endParaRPr kumimoji="1" lang="zh-CN" altLang="en-US" dirty="0" smtClean="0"/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浮点数</a:t>
            </a:r>
            <a:r>
              <a:rPr kumimoji="1" lang="en-US" altLang="zh-CN" dirty="0" smtClean="0">
                <a:solidFill>
                  <a:srgbClr val="FF0000"/>
                </a:solidFill>
              </a:rPr>
              <a:t>: %f </a:t>
            </a:r>
            <a:r>
              <a:rPr kumimoji="1" lang="en-US" altLang="zh-CN" dirty="0" smtClean="0"/>
              <a:t>(</a:t>
            </a:r>
            <a:r>
              <a:rPr kumimoji="1" lang="zh-CN" altLang="en-US" dirty="0" smtClean="0"/>
              <a:t>包含</a:t>
            </a:r>
            <a:r>
              <a:rPr lang="mr-IN" altLang="zh-CN" dirty="0" err="1" smtClean="0"/>
              <a:t>Inf</a:t>
            </a:r>
            <a:r>
              <a:rPr lang="mr-IN" altLang="zh-CN" dirty="0"/>
              <a:t>, </a:t>
            </a:r>
            <a:r>
              <a:rPr lang="mr-IN" altLang="zh-CN" dirty="0" smtClean="0"/>
              <a:t>-</a:t>
            </a:r>
            <a:r>
              <a:rPr lang="mr-IN" altLang="zh-CN" dirty="0" err="1" smtClean="0"/>
              <a:t>Inf</a:t>
            </a:r>
            <a:r>
              <a:rPr lang="mr-IN" altLang="zh-CN" dirty="0"/>
              <a:t>, </a:t>
            </a:r>
            <a:r>
              <a:rPr lang="mr-IN" altLang="zh-CN" dirty="0" err="1" smtClean="0"/>
              <a:t>NaN</a:t>
            </a:r>
            <a:r>
              <a:rPr lang="mr-IN" altLang="zh-CN" dirty="0"/>
              <a:t>, </a:t>
            </a:r>
            <a:r>
              <a:rPr lang="mr-IN" altLang="zh-CN" dirty="0" smtClean="0"/>
              <a:t>-</a:t>
            </a:r>
            <a:r>
              <a:rPr lang="mr-IN" altLang="zh-CN" dirty="0" err="1" smtClean="0"/>
              <a:t>NaN</a:t>
            </a:r>
            <a:r>
              <a:rPr kumimoji="1" lang="en-US" altLang="zh-CN" dirty="0" smtClean="0"/>
              <a:t>)</a:t>
            </a:r>
            <a:endParaRPr kumimoji="1" lang="zh-CN" altLang="en-US" dirty="0" smtClean="0"/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字符串</a:t>
            </a:r>
            <a:r>
              <a:rPr kumimoji="1" lang="en-US" altLang="zh-CN" dirty="0" smtClean="0">
                <a:solidFill>
                  <a:srgbClr val="FF0000"/>
                </a:solidFill>
              </a:rPr>
              <a:t>: %s</a:t>
            </a:r>
            <a:r>
              <a:rPr kumimoji="1" lang="en-US" altLang="zh-CN" dirty="0" smtClean="0"/>
              <a:t>, </a:t>
            </a:r>
            <a:r>
              <a:rPr kumimoji="1" lang="zh-CN" altLang="en-US" dirty="0" smtClean="0"/>
              <a:t>空格停</a:t>
            </a:r>
            <a:endParaRPr kumimoji="1" lang="en-US" altLang="zh-CN" dirty="0" smtClean="0"/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单个字符</a:t>
            </a:r>
            <a:r>
              <a:rPr kumimoji="1" lang="en-US" altLang="zh-CN" dirty="0" smtClean="0">
                <a:solidFill>
                  <a:srgbClr val="FF0000"/>
                </a:solidFill>
              </a:rPr>
              <a:t>: %c</a:t>
            </a:r>
            <a:r>
              <a:rPr kumimoji="1" lang="zh-CN" altLang="en-US" dirty="0" smtClean="0"/>
              <a:t>，包含空格</a:t>
            </a:r>
          </a:p>
          <a:p>
            <a:endParaRPr kumimoji="1" lang="zh-CN" altLang="en-US" dirty="0"/>
          </a:p>
          <a:p>
            <a:endParaRPr kumimoji="1" lang="zh-CN" altLang="en-US" dirty="0" smtClean="0"/>
          </a:p>
          <a:p>
            <a:endParaRPr kumimoji="1" lang="zh-CN" altLang="en-US" dirty="0"/>
          </a:p>
          <a:p>
            <a:endParaRPr kumimoji="1"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12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function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function</a:t>
            </a:r>
            <a:r>
              <a:rPr kumimoji="1" lang="zh-CN" altLang="en-US" dirty="0" smtClean="0"/>
              <a:t> 输出值 </a:t>
            </a:r>
            <a:r>
              <a:rPr kumimoji="1" lang="en-US" altLang="zh-CN" dirty="0" smtClean="0"/>
              <a:t>=</a:t>
            </a:r>
            <a:r>
              <a:rPr kumimoji="1" lang="zh-CN" altLang="en-US" dirty="0" smtClean="0"/>
              <a:t> 函数名（输入值）</a:t>
            </a:r>
          </a:p>
          <a:p>
            <a:endParaRPr kumimoji="1" lang="zh-CN" altLang="en-US" dirty="0" smtClean="0"/>
          </a:p>
          <a:p>
            <a:r>
              <a:rPr kumimoji="1" lang="zh-CN" altLang="en-US" dirty="0" smtClean="0"/>
              <a:t>文件名和函数名一致</a:t>
            </a:r>
          </a:p>
          <a:p>
            <a:r>
              <a:rPr kumimoji="1" lang="zh-CN" altLang="en-US" dirty="0" smtClean="0"/>
              <a:t>命名规则同变量</a:t>
            </a:r>
          </a:p>
          <a:p>
            <a:r>
              <a:rPr kumimoji="1" lang="zh-CN" altLang="en-US" dirty="0" smtClean="0"/>
              <a:t>输入／输出可省略</a:t>
            </a:r>
          </a:p>
          <a:p>
            <a:endParaRPr kumimoji="1" lang="zh-CN" altLang="en-US" dirty="0"/>
          </a:p>
          <a:p>
            <a:r>
              <a:rPr kumimoji="1" lang="zh-CN" altLang="en-US" dirty="0" smtClean="0"/>
              <a:t>详细的</a:t>
            </a:r>
            <a:r>
              <a:rPr kumimoji="1" lang="en-US" altLang="zh-CN" dirty="0" err="1" smtClean="0"/>
              <a:t>Input/Output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注释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890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检测文件末尾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altLang="zh-CN" i="1" dirty="0"/>
              <a:t>status</a:t>
            </a:r>
            <a:r>
              <a:rPr lang="mr-IN" altLang="zh-CN" dirty="0"/>
              <a:t> = </a:t>
            </a:r>
            <a:r>
              <a:rPr lang="mr-IN" altLang="zh-CN" dirty="0" smtClean="0"/>
              <a:t>feof(</a:t>
            </a:r>
            <a:r>
              <a:rPr lang="mr-IN" altLang="zh-CN" i="1" dirty="0" smtClean="0"/>
              <a:t>fi</a:t>
            </a:r>
            <a:r>
              <a:rPr lang="en-US" altLang="zh-CN" i="1" dirty="0" smtClean="0"/>
              <a:t>d</a:t>
            </a:r>
            <a:r>
              <a:rPr lang="mr-IN" altLang="zh-CN" dirty="0" smtClean="0"/>
              <a:t>)</a:t>
            </a:r>
            <a:endParaRPr lang="zh-CN" altLang="en-US" dirty="0" smtClean="0"/>
          </a:p>
          <a:p>
            <a:endParaRPr lang="zh-CN" altLang="en-US" dirty="0"/>
          </a:p>
          <a:p>
            <a:r>
              <a:rPr lang="en-US" altLang="zh-CN" dirty="0" smtClean="0"/>
              <a:t>while </a:t>
            </a:r>
            <a:r>
              <a:rPr lang="en-US" altLang="zh-CN" dirty="0"/>
              <a:t>~</a:t>
            </a:r>
            <a:r>
              <a:rPr lang="mr-IN" altLang="zh-CN" dirty="0" smtClean="0"/>
              <a:t>feof(</a:t>
            </a:r>
            <a:r>
              <a:rPr lang="mr-IN" altLang="zh-CN" i="1" dirty="0" smtClean="0"/>
              <a:t>fi</a:t>
            </a:r>
            <a:r>
              <a:rPr lang="en-US" altLang="zh-CN" i="1" dirty="0" smtClean="0"/>
              <a:t>d</a:t>
            </a:r>
            <a:r>
              <a:rPr lang="mr-IN" altLang="zh-CN" dirty="0" smtClean="0"/>
              <a:t>)</a:t>
            </a:r>
            <a:r>
              <a:rPr lang="en-US" altLang="zh-CN" dirty="0" smtClean="0"/>
              <a:t> 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disp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tline</a:t>
            </a:r>
            <a:r>
              <a:rPr lang="en-US" altLang="zh-CN" dirty="0" smtClean="0"/>
              <a:t>) 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tline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fgets</a:t>
            </a:r>
            <a:r>
              <a:rPr lang="en-US" altLang="zh-CN" dirty="0" smtClean="0"/>
              <a:t>(fid); </a:t>
            </a:r>
            <a:endParaRPr lang="zh-CN" altLang="en-US" dirty="0" smtClean="0"/>
          </a:p>
          <a:p>
            <a:r>
              <a:rPr lang="en-US" altLang="zh-CN" dirty="0" smtClean="0"/>
              <a:t>end </a:t>
            </a:r>
            <a:endParaRPr lang="zh-CN" altLang="en-US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0861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数据输出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err="1" smtClean="0"/>
              <a:t>fprintf</a:t>
            </a:r>
            <a:r>
              <a:rPr lang="en-US" altLang="zh-CN" dirty="0" smtClean="0"/>
              <a:t>(formatSpec,A1</a:t>
            </a:r>
            <a:r>
              <a:rPr lang="en-US" altLang="zh-CN" dirty="0"/>
              <a:t>,...,An)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err="1"/>
              <a:t>fprintf</a:t>
            </a:r>
            <a:r>
              <a:rPr lang="en-US" altLang="zh-CN" dirty="0"/>
              <a:t>(fid,formatSpec,A1,...,An) 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err="1" smtClean="0"/>
              <a:t>fprintf</a:t>
            </a:r>
            <a:r>
              <a:rPr lang="en-US" altLang="zh-CN" dirty="0" smtClean="0"/>
              <a:t>(‘%f\n’,</a:t>
            </a:r>
            <a:r>
              <a:rPr lang="en-US" altLang="zh-CN" dirty="0" err="1" smtClean="0"/>
              <a:t>xdata</a:t>
            </a:r>
            <a:r>
              <a:rPr lang="en-US" altLang="zh-CN" dirty="0" smtClean="0"/>
              <a:t>)</a:t>
            </a:r>
          </a:p>
          <a:p>
            <a:pPr lvl="1">
              <a:lnSpc>
                <a:spcPct val="150000"/>
              </a:lnSpc>
            </a:pPr>
            <a:endParaRPr kumimoji="1" lang="en-US" altLang="zh-CN" dirty="0" smtClean="0"/>
          </a:p>
          <a:p>
            <a:pPr>
              <a:lnSpc>
                <a:spcPct val="150000"/>
              </a:lnSpc>
            </a:pP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76050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转义符号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CN" altLang="en-US" dirty="0" smtClean="0"/>
              <a:t>换行 </a:t>
            </a:r>
            <a:r>
              <a:rPr lang="en-US" altLang="zh-CN" dirty="0" smtClean="0"/>
              <a:t>\n</a:t>
            </a:r>
          </a:p>
          <a:p>
            <a:pPr>
              <a:lnSpc>
                <a:spcPct val="200000"/>
              </a:lnSpc>
            </a:pPr>
            <a:r>
              <a:rPr lang="zh-CN" altLang="en-US" dirty="0" smtClean="0"/>
              <a:t>制表符 </a:t>
            </a:r>
            <a:r>
              <a:rPr lang="en-US" altLang="zh-CN" dirty="0" smtClean="0"/>
              <a:t>\t</a:t>
            </a:r>
          </a:p>
          <a:p>
            <a:pPr>
              <a:lnSpc>
                <a:spcPct val="200000"/>
              </a:lnSpc>
            </a:pPr>
            <a:r>
              <a:rPr lang="zh-CN" altLang="en-US" dirty="0" smtClean="0"/>
              <a:t>斜线 </a:t>
            </a:r>
            <a:r>
              <a:rPr lang="en-US" altLang="zh-CN" dirty="0" smtClean="0"/>
              <a:t>\\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1443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数据输出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err="1" smtClean="0"/>
              <a:t>fprintf</a:t>
            </a:r>
            <a:r>
              <a:rPr lang="en-US" altLang="zh-CN" dirty="0" smtClean="0"/>
              <a:t>(fid,formatSpec,A1</a:t>
            </a:r>
            <a:r>
              <a:rPr lang="en-US" altLang="zh-CN" dirty="0"/>
              <a:t>,...,An) 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mr-IN" altLang="zh-CN" dirty="0" smtClean="0"/>
              <a:t>A1 </a:t>
            </a:r>
            <a:r>
              <a:rPr lang="mr-IN" altLang="zh-CN" dirty="0"/>
              <a:t>= [9.9, 9900];</a:t>
            </a:r>
          </a:p>
          <a:p>
            <a:pPr lvl="1">
              <a:lnSpc>
                <a:spcPct val="150000"/>
              </a:lnSpc>
            </a:pPr>
            <a:r>
              <a:rPr lang="mr-IN" altLang="zh-CN" dirty="0"/>
              <a:t>A2 = [8.8,  7.7 ; ...</a:t>
            </a:r>
          </a:p>
          <a:p>
            <a:pPr lvl="1">
              <a:lnSpc>
                <a:spcPct val="150000"/>
              </a:lnSpc>
            </a:pPr>
            <a:r>
              <a:rPr lang="mr-IN" altLang="zh-CN" dirty="0"/>
              <a:t>      8800, 7700];</a:t>
            </a:r>
          </a:p>
          <a:p>
            <a:pPr lvl="1">
              <a:lnSpc>
                <a:spcPct val="150000"/>
              </a:lnSpc>
            </a:pPr>
            <a:r>
              <a:rPr lang="en-US" altLang="zh-CN" dirty="0" err="1"/>
              <a:t>formatSpec</a:t>
            </a:r>
            <a:r>
              <a:rPr lang="en-US" altLang="zh-CN" dirty="0"/>
              <a:t> = 'X is %4.2f meters or %8.3f mm\n';</a:t>
            </a:r>
          </a:p>
          <a:p>
            <a:pPr lvl="1">
              <a:lnSpc>
                <a:spcPct val="150000"/>
              </a:lnSpc>
            </a:pPr>
            <a:r>
              <a:rPr lang="en-US" altLang="zh-CN" dirty="0" err="1"/>
              <a:t>fprintf</a:t>
            </a:r>
            <a:r>
              <a:rPr lang="en-US" altLang="zh-CN" dirty="0"/>
              <a:t>(formatSpec,A1,A2) </a:t>
            </a:r>
          </a:p>
          <a:p>
            <a:pPr lvl="1">
              <a:lnSpc>
                <a:spcPct val="150000"/>
              </a:lnSpc>
            </a:pPr>
            <a:endParaRPr kumimoji="1" lang="en-US" altLang="zh-CN" dirty="0" smtClean="0"/>
          </a:p>
          <a:p>
            <a:pPr>
              <a:lnSpc>
                <a:spcPct val="150000"/>
              </a:lnSpc>
            </a:pP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9280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：输出两列格式化数据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altLang="zh-CN" dirty="0" err="1" smtClean="0"/>
              <a:t>x</a:t>
            </a:r>
            <a:r>
              <a:rPr lang="mr-IN" altLang="zh-CN" dirty="0" smtClean="0"/>
              <a:t> = 0:.1:1;</a:t>
            </a:r>
            <a:endParaRPr lang="en-US" altLang="zh-CN" dirty="0" smtClean="0"/>
          </a:p>
          <a:p>
            <a:r>
              <a:rPr lang="mr-IN" altLang="zh-CN" dirty="0" smtClean="0"/>
              <a:t>A = [x; exp(x)]; 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mr-IN" altLang="zh-CN" dirty="0" smtClean="0"/>
              <a:t>fi</a:t>
            </a:r>
            <a:r>
              <a:rPr lang="en-US" altLang="zh-CN" dirty="0" smtClean="0"/>
              <a:t>d</a:t>
            </a:r>
            <a:r>
              <a:rPr lang="mr-IN" altLang="zh-CN" dirty="0" smtClean="0"/>
              <a:t> = fopen(</a:t>
            </a:r>
            <a:r>
              <a:rPr lang="mr-IN" altLang="zh-CN" dirty="0"/>
              <a:t>'exp.txt'</a:t>
            </a:r>
            <a:r>
              <a:rPr lang="mr-IN" altLang="zh-CN" dirty="0" smtClean="0"/>
              <a:t>,</a:t>
            </a:r>
            <a:r>
              <a:rPr lang="mr-IN" altLang="zh-CN" dirty="0"/>
              <a:t>'w'</a:t>
            </a:r>
            <a:r>
              <a:rPr lang="mr-IN" altLang="zh-CN" dirty="0" smtClean="0"/>
              <a:t>); </a:t>
            </a:r>
            <a:endParaRPr lang="en-US" altLang="zh-CN" dirty="0" smtClean="0"/>
          </a:p>
          <a:p>
            <a:r>
              <a:rPr lang="mr-IN" altLang="zh-CN" sz="4000" dirty="0" smtClean="0">
                <a:solidFill>
                  <a:srgbClr val="FF0000"/>
                </a:solidFill>
              </a:rPr>
              <a:t>fprintf(fi</a:t>
            </a:r>
            <a:r>
              <a:rPr lang="en-US" altLang="zh-CN" sz="4000" dirty="0" smtClean="0">
                <a:solidFill>
                  <a:srgbClr val="FF0000"/>
                </a:solidFill>
              </a:rPr>
              <a:t>d</a:t>
            </a:r>
            <a:r>
              <a:rPr lang="mr-IN" altLang="zh-CN" sz="4000" dirty="0" smtClean="0">
                <a:solidFill>
                  <a:srgbClr val="FF0000"/>
                </a:solidFill>
              </a:rPr>
              <a:t>,'%</a:t>
            </a:r>
            <a:r>
              <a:rPr lang="mr-IN" altLang="zh-CN" sz="4000" dirty="0">
                <a:solidFill>
                  <a:srgbClr val="FF0000"/>
                </a:solidFill>
              </a:rPr>
              <a:t>6s %12s\n'</a:t>
            </a:r>
            <a:r>
              <a:rPr lang="mr-IN" altLang="zh-CN" sz="4000" dirty="0" smtClean="0">
                <a:solidFill>
                  <a:srgbClr val="FF0000"/>
                </a:solidFill>
              </a:rPr>
              <a:t>,</a:t>
            </a:r>
            <a:r>
              <a:rPr lang="mr-IN" altLang="zh-CN" sz="4000" dirty="0">
                <a:solidFill>
                  <a:srgbClr val="FF0000"/>
                </a:solidFill>
              </a:rPr>
              <a:t>'x'</a:t>
            </a:r>
            <a:r>
              <a:rPr lang="mr-IN" altLang="zh-CN" sz="4000" dirty="0" smtClean="0">
                <a:solidFill>
                  <a:srgbClr val="FF0000"/>
                </a:solidFill>
              </a:rPr>
              <a:t>,</a:t>
            </a:r>
            <a:r>
              <a:rPr lang="mr-IN" altLang="zh-CN" sz="4000" dirty="0">
                <a:solidFill>
                  <a:srgbClr val="FF0000"/>
                </a:solidFill>
              </a:rPr>
              <a:t>'exp(x)'</a:t>
            </a:r>
            <a:r>
              <a:rPr lang="mr-IN" altLang="zh-CN" sz="4000" dirty="0" smtClean="0">
                <a:solidFill>
                  <a:srgbClr val="FF0000"/>
                </a:solidFill>
              </a:rPr>
              <a:t>); </a:t>
            </a:r>
            <a:endParaRPr lang="en-US" altLang="zh-CN" sz="4000" dirty="0" smtClean="0">
              <a:solidFill>
                <a:srgbClr val="FF0000"/>
              </a:solidFill>
            </a:endParaRPr>
          </a:p>
          <a:p>
            <a:r>
              <a:rPr lang="mr-IN" altLang="zh-CN" sz="4000" dirty="0" smtClean="0">
                <a:solidFill>
                  <a:srgbClr val="FF0000"/>
                </a:solidFill>
              </a:rPr>
              <a:t>fprintf(fi</a:t>
            </a:r>
            <a:r>
              <a:rPr lang="en-US" altLang="zh-CN" sz="4000" dirty="0" smtClean="0">
                <a:solidFill>
                  <a:srgbClr val="FF0000"/>
                </a:solidFill>
              </a:rPr>
              <a:t>d</a:t>
            </a:r>
            <a:r>
              <a:rPr lang="mr-IN" altLang="zh-CN" sz="4000" dirty="0" smtClean="0">
                <a:solidFill>
                  <a:srgbClr val="FF0000"/>
                </a:solidFill>
              </a:rPr>
              <a:t>,'%</a:t>
            </a:r>
            <a:r>
              <a:rPr lang="mr-IN" altLang="zh-CN" sz="4000" dirty="0">
                <a:solidFill>
                  <a:srgbClr val="FF0000"/>
                </a:solidFill>
              </a:rPr>
              <a:t>6.2f %12.8f\n'</a:t>
            </a:r>
            <a:r>
              <a:rPr lang="mr-IN" altLang="zh-CN" sz="4000" dirty="0" smtClean="0">
                <a:solidFill>
                  <a:srgbClr val="FF0000"/>
                </a:solidFill>
              </a:rPr>
              <a:t>,A); </a:t>
            </a:r>
            <a:endParaRPr lang="en-US" altLang="zh-CN" sz="4000" dirty="0" smtClean="0">
              <a:solidFill>
                <a:srgbClr val="FF0000"/>
              </a:solidFill>
            </a:endParaRPr>
          </a:p>
          <a:p>
            <a:r>
              <a:rPr lang="mr-IN" altLang="zh-CN" dirty="0" smtClean="0"/>
              <a:t>fclose(fi</a:t>
            </a:r>
            <a:r>
              <a:rPr lang="en-US" altLang="zh-CN" dirty="0" smtClean="0"/>
              <a:t>d</a:t>
            </a:r>
            <a:r>
              <a:rPr lang="mr-IN" altLang="zh-CN" dirty="0" smtClean="0"/>
              <a:t>);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9170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光标操作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frewind</a:t>
            </a:r>
            <a:r>
              <a:rPr kumimoji="1" lang="en-US" altLang="zh-CN" dirty="0" smtClean="0"/>
              <a:t>: </a:t>
            </a:r>
            <a:r>
              <a:rPr kumimoji="1" lang="zh-CN" altLang="en-US" dirty="0" smtClean="0"/>
              <a:t>回到文件开头</a:t>
            </a:r>
          </a:p>
          <a:p>
            <a:pPr lvl="1"/>
            <a:r>
              <a:rPr lang="zh-CN" altLang="en-US" dirty="0" smtClean="0"/>
              <a:t>等价于 </a:t>
            </a:r>
            <a:r>
              <a:rPr lang="en-US" altLang="zh-CN" dirty="0" err="1" smtClean="0"/>
              <a:t>fseek</a:t>
            </a:r>
            <a:r>
              <a:rPr lang="en-US" altLang="zh-CN" dirty="0" smtClean="0"/>
              <a:t>(</a:t>
            </a:r>
            <a:r>
              <a:rPr lang="en-US" altLang="zh-CN" i="1" dirty="0" err="1" smtClean="0">
                <a:effectLst/>
              </a:rPr>
              <a:t>fileID</a:t>
            </a:r>
            <a:r>
              <a:rPr lang="en-US" altLang="zh-CN" dirty="0" smtClean="0"/>
              <a:t>, 0, '</a:t>
            </a:r>
            <a:r>
              <a:rPr lang="en-US" altLang="zh-CN" dirty="0" err="1" smtClean="0"/>
              <a:t>bof</a:t>
            </a:r>
            <a:r>
              <a:rPr lang="en-US" altLang="zh-CN" dirty="0" smtClean="0"/>
              <a:t>');</a:t>
            </a:r>
            <a:endParaRPr kumimoji="1" lang="zh-CN" altLang="en-US" dirty="0" smtClean="0"/>
          </a:p>
          <a:p>
            <a:r>
              <a:rPr kumimoji="1" lang="en-US" altLang="zh-CN" dirty="0" err="1" smtClean="0"/>
              <a:t>ftell</a:t>
            </a:r>
            <a:r>
              <a:rPr kumimoji="1" lang="zh-CN" altLang="en-US" dirty="0" smtClean="0"/>
              <a:t>：当前光标位置</a:t>
            </a:r>
            <a:endParaRPr kumimoji="1" lang="en-US" altLang="zh-CN" dirty="0" smtClean="0"/>
          </a:p>
          <a:p>
            <a:r>
              <a:rPr kumimoji="1" lang="en-US" altLang="zh-CN" dirty="0" err="1" smtClean="0"/>
              <a:t>fseek</a:t>
            </a:r>
            <a:r>
              <a:rPr kumimoji="1" lang="zh-CN" altLang="en-US" dirty="0" smtClean="0"/>
              <a:t>：移动光标</a:t>
            </a:r>
          </a:p>
          <a:p>
            <a:pPr lvl="1"/>
            <a:r>
              <a:rPr lang="en-US" altLang="zh-CN" i="1" dirty="0"/>
              <a:t>status</a:t>
            </a:r>
            <a:r>
              <a:rPr lang="en-US" altLang="zh-CN" dirty="0"/>
              <a:t> = </a:t>
            </a:r>
            <a:r>
              <a:rPr lang="en-US" altLang="zh-CN" dirty="0" err="1"/>
              <a:t>fseek</a:t>
            </a:r>
            <a:r>
              <a:rPr lang="en-US" altLang="zh-CN" dirty="0"/>
              <a:t>(</a:t>
            </a:r>
            <a:r>
              <a:rPr lang="en-US" altLang="zh-CN" i="1" dirty="0" err="1"/>
              <a:t>fileID</a:t>
            </a:r>
            <a:r>
              <a:rPr lang="en-US" altLang="zh-CN" dirty="0"/>
              <a:t>, </a:t>
            </a:r>
            <a:r>
              <a:rPr lang="en-US" altLang="zh-CN" i="1" dirty="0"/>
              <a:t>offset</a:t>
            </a:r>
            <a:r>
              <a:rPr lang="en-US" altLang="zh-CN" dirty="0"/>
              <a:t>, </a:t>
            </a:r>
            <a:r>
              <a:rPr lang="en-US" altLang="zh-CN" i="1" dirty="0"/>
              <a:t>origin</a:t>
            </a:r>
            <a:r>
              <a:rPr lang="en-US" altLang="zh-CN" dirty="0" smtClean="0"/>
              <a:t>)</a:t>
            </a:r>
            <a:endParaRPr lang="zh-CN" altLang="en-US" dirty="0" smtClean="0"/>
          </a:p>
          <a:p>
            <a:pPr lvl="1"/>
            <a:r>
              <a:rPr kumimoji="1" lang="en-US" altLang="zh-CN" dirty="0" err="1" smtClean="0"/>
              <a:t>oringin</a:t>
            </a:r>
            <a:r>
              <a:rPr kumimoji="1" lang="en-US" altLang="zh-CN" dirty="0" smtClean="0"/>
              <a:t>: -1(</a:t>
            </a:r>
            <a:r>
              <a:rPr kumimoji="1" lang="zh-CN" altLang="en-US" dirty="0" smtClean="0"/>
              <a:t>开头</a:t>
            </a:r>
            <a:r>
              <a:rPr kumimoji="1" lang="en-US" altLang="zh-CN" dirty="0" smtClean="0"/>
              <a:t>)</a:t>
            </a:r>
            <a:r>
              <a:rPr kumimoji="1" lang="zh-CN" altLang="en-US" dirty="0" smtClean="0"/>
              <a:t>，</a:t>
            </a:r>
            <a:r>
              <a:rPr kumimoji="1" lang="en-US" altLang="zh-CN" dirty="0" smtClean="0"/>
              <a:t>0(</a:t>
            </a:r>
            <a:r>
              <a:rPr kumimoji="1" lang="zh-CN" altLang="en-US" dirty="0" smtClean="0"/>
              <a:t>当前</a:t>
            </a:r>
            <a:r>
              <a:rPr kumimoji="1" lang="en-US" altLang="zh-CN" dirty="0" smtClean="0"/>
              <a:t>)</a:t>
            </a:r>
            <a:r>
              <a:rPr kumimoji="1" lang="zh-CN" altLang="en-US" dirty="0" smtClean="0"/>
              <a:t>，</a:t>
            </a:r>
            <a:r>
              <a:rPr kumimoji="1" lang="en-US" altLang="zh-CN" dirty="0" smtClean="0"/>
              <a:t>1(</a:t>
            </a:r>
            <a:r>
              <a:rPr kumimoji="1" lang="zh-CN" altLang="en-US" dirty="0" smtClean="0"/>
              <a:t>结尾</a:t>
            </a:r>
            <a:r>
              <a:rPr kumimoji="1" lang="en-US" altLang="zh-CN" dirty="0" smtClean="0"/>
              <a:t>)</a:t>
            </a:r>
            <a:endParaRPr kumimoji="1" lang="zh-CN" altLang="en-US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9493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2.</a:t>
            </a:r>
            <a:r>
              <a:rPr kumimoji="1" lang="zh-CN" altLang="en-US" dirty="0" smtClean="0"/>
              <a:t> 读取文件</a:t>
            </a:r>
            <a:r>
              <a:rPr lang="en-US" altLang="zh-CN" dirty="0" err="1" smtClean="0"/>
              <a:t>exp_data.txt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使用底层</a:t>
            </a:r>
            <a:r>
              <a:rPr kumimoji="1" lang="en-US" altLang="zh-CN" dirty="0" smtClean="0"/>
              <a:t>I/O </a:t>
            </a:r>
            <a:r>
              <a:rPr kumimoji="1" lang="zh-CN" altLang="en-US" dirty="0" smtClean="0"/>
              <a:t>函数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3266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从网页下载数据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urlwrite</a:t>
            </a:r>
            <a:r>
              <a:rPr lang="en-US" altLang="zh-CN" dirty="0"/>
              <a:t>(</a:t>
            </a:r>
            <a:r>
              <a:rPr lang="en-US" altLang="zh-CN" dirty="0" err="1"/>
              <a:t>target_url,filename</a:t>
            </a:r>
            <a:r>
              <a:rPr lang="en-US" altLang="zh-CN" dirty="0"/>
              <a:t>);</a:t>
            </a:r>
          </a:p>
          <a:p>
            <a:endParaRPr kumimoji="1"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48078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文字识别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data = </a:t>
            </a:r>
            <a:r>
              <a:rPr lang="en-US" altLang="zh-CN" sz="4800" dirty="0" err="1"/>
              <a:t>imread</a:t>
            </a:r>
            <a:r>
              <a:rPr lang="en-US" altLang="zh-CN" sz="4800" dirty="0"/>
              <a:t>('file.jpg');</a:t>
            </a:r>
          </a:p>
          <a:p>
            <a:r>
              <a:rPr kumimoji="1" lang="en-US" altLang="zh-CN" sz="4800" dirty="0" err="1" smtClean="0"/>
              <a:t>obj</a:t>
            </a:r>
            <a:r>
              <a:rPr kumimoji="1" lang="en-US" altLang="zh-CN" sz="4800" dirty="0" smtClean="0"/>
              <a:t> = </a:t>
            </a:r>
            <a:r>
              <a:rPr kumimoji="1" lang="en-US" altLang="zh-CN" sz="4800" dirty="0" err="1" smtClean="0"/>
              <a:t>ocr</a:t>
            </a:r>
            <a:r>
              <a:rPr kumimoji="1" lang="en-US" altLang="zh-CN" sz="4800" dirty="0" smtClean="0"/>
              <a:t>(data)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4319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子函数中的变量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独立： 与外部无关</a:t>
            </a:r>
          </a:p>
          <a:p>
            <a:endParaRPr kumimoji="1" lang="zh-CN" altLang="en-US" dirty="0"/>
          </a:p>
          <a:p>
            <a:r>
              <a:rPr lang="zh-CN" altLang="en-US" dirty="0" smtClean="0"/>
              <a:t>全局变量</a:t>
            </a:r>
          </a:p>
          <a:p>
            <a:pPr lvl="1"/>
            <a:r>
              <a:rPr lang="en-US" altLang="zh-CN" dirty="0" smtClean="0"/>
              <a:t>global </a:t>
            </a:r>
            <a:r>
              <a:rPr lang="en-US" altLang="zh-CN" dirty="0"/>
              <a:t>a b </a:t>
            </a:r>
            <a:r>
              <a:rPr lang="en-US" altLang="zh-CN" dirty="0" smtClean="0"/>
              <a:t>c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内外均需强调</a:t>
            </a:r>
          </a:p>
          <a:p>
            <a:pPr lvl="1"/>
            <a:endParaRPr lang="zh-CN" altLang="en-US" dirty="0"/>
          </a:p>
          <a:p>
            <a:endParaRPr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295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子函数的调用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添加子函数的路径进入当前工作环境</a:t>
            </a:r>
            <a:endParaRPr kumimoji="1" lang="en-US" altLang="zh-CN" dirty="0" smtClean="0"/>
          </a:p>
          <a:p>
            <a:r>
              <a:rPr kumimoji="1" lang="zh-CN" altLang="en-US" dirty="0" smtClean="0"/>
              <a:t>多输出</a:t>
            </a:r>
          </a:p>
          <a:p>
            <a:pPr lvl="1"/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a,b</a:t>
            </a:r>
            <a:r>
              <a:rPr kumimoji="1" lang="en-US" altLang="zh-CN" dirty="0"/>
              <a:t>]=function </a:t>
            </a:r>
            <a:r>
              <a:rPr kumimoji="1" lang="en-US" altLang="zh-CN" dirty="0" smtClean="0"/>
              <a:t>test1(</a:t>
            </a:r>
            <a:r>
              <a:rPr kumimoji="1" lang="en-US" altLang="zh-CN" dirty="0" err="1" smtClean="0"/>
              <a:t>c,d</a:t>
            </a:r>
            <a:r>
              <a:rPr kumimoji="1" lang="en-US" altLang="zh-CN" dirty="0"/>
              <a:t>)</a:t>
            </a:r>
          </a:p>
          <a:p>
            <a:pPr lvl="1"/>
            <a:r>
              <a:rPr kumimoji="1" lang="en-US" altLang="zh-CN" dirty="0" smtClean="0"/>
              <a:t>test1 c d</a:t>
            </a:r>
          </a:p>
          <a:p>
            <a:r>
              <a:rPr kumimoji="1" lang="zh-CN" altLang="en-US" dirty="0" smtClean="0"/>
              <a:t>多输出的省略 </a:t>
            </a:r>
            <a:endParaRPr kumimoji="1" lang="en-US" altLang="zh-CN" dirty="0"/>
          </a:p>
          <a:p>
            <a:pPr lvl="1"/>
            <a:r>
              <a:rPr kumimoji="1" lang="en-US" altLang="zh-CN" dirty="0" smtClean="0"/>
              <a:t>[~,b]=</a:t>
            </a:r>
            <a:r>
              <a:rPr kumimoji="1" lang="en-US" altLang="zh-CN" dirty="0"/>
              <a:t>function </a:t>
            </a:r>
            <a:r>
              <a:rPr kumimoji="1" lang="en-US" altLang="zh-CN" dirty="0" smtClean="0"/>
              <a:t>test(</a:t>
            </a:r>
            <a:r>
              <a:rPr kumimoji="1" lang="en-US" altLang="zh-CN" dirty="0" err="1" smtClean="0"/>
              <a:t>c,d</a:t>
            </a:r>
            <a:r>
              <a:rPr kumimoji="1" lang="en-US" altLang="zh-CN" dirty="0" smtClean="0"/>
              <a:t>)</a:t>
            </a:r>
          </a:p>
          <a:p>
            <a:pPr marL="457200" lvl="1" indent="0">
              <a:buNone/>
            </a:pPr>
            <a:endParaRPr kumimoji="1" lang="en-US" altLang="zh-CN" dirty="0"/>
          </a:p>
          <a:p>
            <a:pPr lvl="1"/>
            <a:endParaRPr kumimoji="1" lang="zh-CN" altLang="en-US" dirty="0" smtClean="0"/>
          </a:p>
          <a:p>
            <a:endParaRPr kumimoji="1" lang="zh-CN" altLang="en-US" dirty="0" smtClean="0"/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26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839788" y="713754"/>
            <a:ext cx="5157787" cy="823912"/>
          </a:xfrm>
        </p:spPr>
        <p:txBody>
          <a:bodyPr/>
          <a:lstStyle/>
          <a:p>
            <a:r>
              <a:rPr kumimoji="1" lang="zh-CN" altLang="en-US" dirty="0" smtClean="0"/>
              <a:t>主文件</a:t>
            </a:r>
            <a:endParaRPr kumimoji="1"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half" idx="2"/>
          </p:nvPr>
        </p:nvSpPr>
        <p:spPr>
          <a:xfrm>
            <a:off x="839788" y="1762539"/>
            <a:ext cx="5157787" cy="4427124"/>
          </a:xfrm>
        </p:spPr>
        <p:txBody>
          <a:bodyPr/>
          <a:lstStyle/>
          <a:p>
            <a:r>
              <a:rPr kumimoji="1" lang="en-US" altLang="zh-CN" dirty="0" smtClean="0"/>
              <a:t>clear</a:t>
            </a:r>
          </a:p>
          <a:p>
            <a:r>
              <a:rPr kumimoji="1" lang="en-US" altLang="zh-CN" dirty="0" err="1" smtClean="0"/>
              <a:t>clc</a:t>
            </a:r>
            <a:endParaRPr kumimoji="1" lang="en-US" altLang="zh-CN" dirty="0" smtClean="0"/>
          </a:p>
          <a:p>
            <a:r>
              <a:rPr kumimoji="1" lang="en-US" altLang="zh-CN" dirty="0" err="1" smtClean="0"/>
              <a:t>xdata</a:t>
            </a:r>
            <a:r>
              <a:rPr kumimoji="1" lang="en-US" altLang="zh-CN" dirty="0" smtClean="0"/>
              <a:t> = -10:1:10;</a:t>
            </a:r>
          </a:p>
          <a:p>
            <a:r>
              <a:rPr kumimoji="1" lang="en-US" altLang="zh-CN" dirty="0" err="1" smtClean="0"/>
              <a:t>ydata</a:t>
            </a:r>
            <a:r>
              <a:rPr kumimoji="1" lang="en-US" altLang="zh-CN" dirty="0" smtClean="0"/>
              <a:t> = </a:t>
            </a:r>
            <a:r>
              <a:rPr kumimoji="1" lang="en-US" altLang="zh-CN" dirty="0" err="1" smtClean="0"/>
              <a:t>inversef</a:t>
            </a:r>
            <a:r>
              <a:rPr kumimoji="1" lang="en-US" altLang="zh-CN" dirty="0" smtClean="0"/>
              <a:t>(x);</a:t>
            </a:r>
          </a:p>
          <a:p>
            <a:r>
              <a:rPr kumimoji="1" lang="en-US" altLang="zh-CN" dirty="0" err="1" smtClean="0"/>
              <a:t>disp</a:t>
            </a:r>
            <a:r>
              <a:rPr kumimoji="1" lang="en-US" altLang="zh-CN" dirty="0" smtClean="0"/>
              <a:t>(</a:t>
            </a:r>
            <a:r>
              <a:rPr kumimoji="1" lang="en-US" altLang="zh-CN" dirty="0" err="1" smtClean="0"/>
              <a:t>ydata</a:t>
            </a:r>
            <a:r>
              <a:rPr kumimoji="1" lang="en-US" altLang="zh-CN" dirty="0" smtClean="0"/>
              <a:t>)</a:t>
            </a:r>
            <a:endParaRPr kumimoji="1"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3"/>
          </p:nvPr>
        </p:nvSpPr>
        <p:spPr>
          <a:xfrm>
            <a:off x="6172200" y="713754"/>
            <a:ext cx="5183188" cy="823912"/>
          </a:xfrm>
        </p:spPr>
        <p:txBody>
          <a:bodyPr/>
          <a:lstStyle/>
          <a:p>
            <a:r>
              <a:rPr kumimoji="1" lang="zh-CN" altLang="en-US" dirty="0" smtClean="0"/>
              <a:t>函数文件</a:t>
            </a:r>
            <a:endParaRPr kumimoji="1"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sz="quarter" idx="4"/>
          </p:nvPr>
        </p:nvSpPr>
        <p:spPr>
          <a:xfrm>
            <a:off x="6172200" y="1762539"/>
            <a:ext cx="5183188" cy="4427124"/>
          </a:xfrm>
        </p:spPr>
        <p:txBody>
          <a:bodyPr/>
          <a:lstStyle/>
          <a:p>
            <a:r>
              <a:rPr kumimoji="1" lang="en-US" altLang="zh-CN" dirty="0" smtClean="0"/>
              <a:t>function y = </a:t>
            </a:r>
            <a:r>
              <a:rPr kumimoji="1" lang="en-US" altLang="zh-CN" dirty="0" err="1" smtClean="0"/>
              <a:t>inversef</a:t>
            </a:r>
            <a:r>
              <a:rPr kumimoji="1" lang="en-US" altLang="zh-CN" dirty="0" smtClean="0"/>
              <a:t>(x)</a:t>
            </a:r>
          </a:p>
          <a:p>
            <a:r>
              <a:rPr kumimoji="1" lang="en-US" altLang="zh-CN" dirty="0" err="1" smtClean="0"/>
              <a:t>len</a:t>
            </a:r>
            <a:r>
              <a:rPr kumimoji="1" lang="en-US" altLang="zh-CN" dirty="0" smtClean="0"/>
              <a:t> = length(x);</a:t>
            </a:r>
          </a:p>
          <a:p>
            <a:r>
              <a:rPr kumimoji="1" lang="en-US" altLang="zh-CN" dirty="0" smtClean="0"/>
              <a:t>for n = 1:len;</a:t>
            </a:r>
          </a:p>
          <a:p>
            <a:r>
              <a:rPr kumimoji="1" lang="en-US" altLang="zh-CN" dirty="0"/>
              <a:t> </a:t>
            </a:r>
            <a:r>
              <a:rPr kumimoji="1" lang="en-US" altLang="zh-CN" dirty="0" smtClean="0"/>
              <a:t>   y(len-n+1) = x(n);</a:t>
            </a:r>
          </a:p>
          <a:p>
            <a:r>
              <a:rPr kumimoji="1" lang="en-US" altLang="zh-CN" dirty="0" smtClean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000230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en-US" altLang="zh-CN" dirty="0" smtClean="0"/>
              <a:t> I/O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0845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/>
              <a:t>stardust.lamost.org</a:t>
            </a:r>
            <a:r>
              <a:rPr lang="en-US" altLang="zh-CN" dirty="0" smtClean="0"/>
              <a:t>/teaching/</a:t>
            </a:r>
            <a:r>
              <a:rPr lang="en-US" altLang="zh-CN" dirty="0" err="1" smtClean="0"/>
              <a:t>matlab</a:t>
            </a:r>
            <a:r>
              <a:rPr lang="en-US" altLang="zh-CN" dirty="0" smtClean="0"/>
              <a:t>/4</a:t>
            </a:r>
            <a:r>
              <a:rPr lang="en-US" altLang="zh-CN" dirty="0"/>
              <a:t>/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下载数据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9279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数据的处理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输入数据</a:t>
            </a:r>
            <a:r>
              <a:rPr kumimoji="1" lang="en-US" altLang="zh-CN" dirty="0" smtClean="0"/>
              <a:t>(Input)</a:t>
            </a:r>
            <a:endParaRPr kumimoji="1" lang="zh-CN" altLang="en-US" dirty="0" smtClean="0"/>
          </a:p>
          <a:p>
            <a:endParaRPr kumimoji="1" lang="zh-CN" altLang="en-US" dirty="0" smtClean="0"/>
          </a:p>
          <a:p>
            <a:r>
              <a:rPr kumimoji="1" lang="zh-CN" altLang="en-US" dirty="0" smtClean="0"/>
              <a:t>处理数据</a:t>
            </a:r>
          </a:p>
          <a:p>
            <a:endParaRPr kumimoji="1" lang="zh-CN" altLang="en-US" dirty="0" smtClean="0"/>
          </a:p>
          <a:p>
            <a:r>
              <a:rPr kumimoji="1" lang="zh-CN" altLang="en-US" dirty="0" smtClean="0"/>
              <a:t>输出处理结果</a:t>
            </a:r>
            <a:r>
              <a:rPr kumimoji="1" lang="en-US" altLang="zh-CN" dirty="0" smtClean="0"/>
              <a:t>(Output)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46766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键盘输入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4000" dirty="0" err="1" smtClean="0"/>
              <a:t>xdata</a:t>
            </a:r>
            <a:r>
              <a:rPr lang="en-US" altLang="zh-CN" sz="4000" dirty="0" smtClean="0"/>
              <a:t> = input</a:t>
            </a:r>
            <a:r>
              <a:rPr lang="en-US" altLang="zh-CN" sz="4000" dirty="0"/>
              <a:t>('please input a number:')</a:t>
            </a:r>
          </a:p>
          <a:p>
            <a:pPr>
              <a:lnSpc>
                <a:spcPct val="150000"/>
              </a:lnSpc>
            </a:pPr>
            <a:r>
              <a:rPr lang="en-US" altLang="zh-CN" sz="4000" dirty="0"/>
              <a:t>please input a </a:t>
            </a:r>
            <a:r>
              <a:rPr lang="en-US" altLang="zh-CN" sz="4000" dirty="0" smtClean="0"/>
              <a:t>number:</a:t>
            </a:r>
          </a:p>
          <a:p>
            <a:pPr>
              <a:lnSpc>
                <a:spcPct val="150000"/>
              </a:lnSpc>
            </a:pPr>
            <a:endParaRPr lang="en-US" altLang="zh-CN" sz="4000" dirty="0"/>
          </a:p>
          <a:p>
            <a:r>
              <a:rPr lang="en-US" altLang="zh-CN" sz="3600" dirty="0" err="1" smtClean="0"/>
              <a:t>xdata</a:t>
            </a:r>
            <a:r>
              <a:rPr lang="en-US" altLang="zh-CN" sz="3600" dirty="0" smtClean="0"/>
              <a:t> = input</a:t>
            </a:r>
            <a:r>
              <a:rPr lang="en-US" altLang="zh-CN" sz="3600" dirty="0"/>
              <a:t>('please input a </a:t>
            </a:r>
            <a:r>
              <a:rPr lang="en-US" altLang="zh-CN" sz="3600" dirty="0" err="1"/>
              <a:t>string:','s</a:t>
            </a:r>
            <a:r>
              <a:rPr lang="en-US" altLang="zh-CN" sz="3600" dirty="0"/>
              <a:t>')</a:t>
            </a:r>
          </a:p>
          <a:p>
            <a:r>
              <a:rPr lang="en-US" altLang="zh-CN" sz="3600" dirty="0"/>
              <a:t>please input a </a:t>
            </a:r>
            <a:r>
              <a:rPr lang="en-US" altLang="zh-CN" sz="3600" dirty="0" smtClean="0"/>
              <a:t>string:</a:t>
            </a:r>
            <a:endParaRPr lang="en-US" altLang="zh-CN" sz="3600" dirty="0"/>
          </a:p>
          <a:p>
            <a:pPr>
              <a:lnSpc>
                <a:spcPct val="150000"/>
              </a:lnSpc>
            </a:pPr>
            <a:endParaRPr lang="en-US" altLang="zh-CN" sz="4000" dirty="0"/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24089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2713</TotalTime>
  <Words>693</Words>
  <Application>Microsoft Macintosh PowerPoint</Application>
  <PresentationFormat>宽屏</PresentationFormat>
  <Paragraphs>206</Paragraphs>
  <Slides>28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4" baseType="lpstr">
      <vt:lpstr>Calibri</vt:lpstr>
      <vt:lpstr>Calibri Light</vt:lpstr>
      <vt:lpstr>Mangal</vt:lpstr>
      <vt:lpstr>宋体</vt:lpstr>
      <vt:lpstr>Arial</vt:lpstr>
      <vt:lpstr>Office 主题</vt:lpstr>
      <vt:lpstr>PowerPoint 演示文稿</vt:lpstr>
      <vt:lpstr>function</vt:lpstr>
      <vt:lpstr>子函数中的变量</vt:lpstr>
      <vt:lpstr>子函数的调用</vt:lpstr>
      <vt:lpstr>PowerPoint 演示文稿</vt:lpstr>
      <vt:lpstr>Matlab I/O</vt:lpstr>
      <vt:lpstr>stardust.lamost.org/teaching/matlab/4/</vt:lpstr>
      <vt:lpstr>数据的处理</vt:lpstr>
      <vt:lpstr>键盘输入</vt:lpstr>
      <vt:lpstr>屏幕输出</vt:lpstr>
      <vt:lpstr>Import Tool</vt:lpstr>
      <vt:lpstr>支持的文件格式</vt:lpstr>
      <vt:lpstr>Matlab变量与.mat文件</vt:lpstr>
      <vt:lpstr>.mat 文件</vt:lpstr>
      <vt:lpstr>底层文件I/O</vt:lpstr>
      <vt:lpstr>打开与关闭</vt:lpstr>
      <vt:lpstr>读取文件内容</vt:lpstr>
      <vt:lpstr>逐行读取数据</vt:lpstr>
      <vt:lpstr>fscanf与格式化的数据</vt:lpstr>
      <vt:lpstr>检测文件末尾</vt:lpstr>
      <vt:lpstr>数据输出</vt:lpstr>
      <vt:lpstr>转义符号</vt:lpstr>
      <vt:lpstr>数据输出</vt:lpstr>
      <vt:lpstr>练习1：输出两列格式化数据</vt:lpstr>
      <vt:lpstr>光标操作</vt:lpstr>
      <vt:lpstr>练习2. 读取文件exp_data.txt</vt:lpstr>
      <vt:lpstr>从网页下载数据</vt:lpstr>
      <vt:lpstr>文字识别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 I/O</dc:title>
  <dc:creator>Microsoft Office 用户</dc:creator>
  <cp:lastModifiedBy>高爽</cp:lastModifiedBy>
  <cp:revision>97</cp:revision>
  <dcterms:created xsi:type="dcterms:W3CDTF">2016-11-28T01:24:56Z</dcterms:created>
  <dcterms:modified xsi:type="dcterms:W3CDTF">2017-11-29T05:03:10Z</dcterms:modified>
</cp:coreProperties>
</file>