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5"/>
  </p:notesMasterIdLst>
  <p:sldIdLst>
    <p:sldId id="292" r:id="rId2"/>
    <p:sldId id="293" r:id="rId3"/>
    <p:sldId id="294" r:id="rId4"/>
    <p:sldId id="295" r:id="rId5"/>
    <p:sldId id="296" r:id="rId6"/>
    <p:sldId id="279" r:id="rId7"/>
    <p:sldId id="280" r:id="rId8"/>
    <p:sldId id="256" r:id="rId9"/>
    <p:sldId id="281" r:id="rId10"/>
    <p:sldId id="285" r:id="rId11"/>
    <p:sldId id="257" r:id="rId12"/>
    <p:sldId id="259" r:id="rId13"/>
    <p:sldId id="260" r:id="rId14"/>
    <p:sldId id="286" r:id="rId15"/>
    <p:sldId id="261" r:id="rId16"/>
    <p:sldId id="262" r:id="rId17"/>
    <p:sldId id="272" r:id="rId18"/>
    <p:sldId id="263" r:id="rId19"/>
    <p:sldId id="264" r:id="rId20"/>
    <p:sldId id="274" r:id="rId21"/>
    <p:sldId id="270" r:id="rId22"/>
    <p:sldId id="265" r:id="rId23"/>
    <p:sldId id="275" r:id="rId24"/>
    <p:sldId id="266" r:id="rId25"/>
    <p:sldId id="287" r:id="rId26"/>
    <p:sldId id="267" r:id="rId27"/>
    <p:sldId id="273" r:id="rId28"/>
    <p:sldId id="276" r:id="rId29"/>
    <p:sldId id="268" r:id="rId30"/>
    <p:sldId id="288" r:id="rId31"/>
    <p:sldId id="289" r:id="rId32"/>
    <p:sldId id="278" r:id="rId33"/>
    <p:sldId id="277" r:id="rId3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2411" autoAdjust="0"/>
  </p:normalViewPr>
  <p:slideViewPr>
    <p:cSldViewPr snapToGrid="0" snapToObjects="1">
      <p:cViewPr varScale="1">
        <p:scale>
          <a:sx n="103" d="100"/>
          <a:sy n="103" d="100"/>
        </p:scale>
        <p:origin x="800" y="168"/>
      </p:cViewPr>
      <p:guideLst/>
    </p:cSldViewPr>
  </p:slideViewPr>
  <p:outlineViewPr>
    <p:cViewPr>
      <p:scale>
        <a:sx n="33" d="100"/>
        <a:sy n="33" d="100"/>
      </p:scale>
      <p:origin x="0" y="-215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notesMaster" Target="notesMasters/notesMaster1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viewProps" Target="viewProps.xml"/><Relationship Id="rId38" Type="http://schemas.openxmlformats.org/officeDocument/2006/relationships/theme" Target="theme/theme1.xml"/><Relationship Id="rId3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1514E9-A6B7-2D44-A90F-14303B998CAD}" type="datetimeFigureOut">
              <a:rPr kumimoji="1" lang="zh-CN" altLang="en-US" smtClean="0"/>
              <a:t>2017/11/17</a:t>
            </a:fld>
            <a:endParaRPr kumimoji="1"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F936B7-70F5-F140-9392-432BC33C7396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434722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zh-CN" altLang="en-US" dirty="0" smtClean="0"/>
              <a:t>参考材料第</a:t>
            </a:r>
            <a:r>
              <a:rPr kumimoji="1" lang="en-US" altLang="zh-CN" dirty="0" smtClean="0"/>
              <a:t>14</a:t>
            </a:r>
            <a:r>
              <a:rPr kumimoji="1" lang="zh-CN" altLang="en-US" dirty="0" smtClean="0"/>
              <a:t>页的例子</a:t>
            </a:r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F936B7-70F5-F140-9392-432BC33C7396}" type="slidenum">
              <a:rPr kumimoji="1" lang="zh-CN" altLang="en-US" smtClean="0"/>
              <a:t>13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86150423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zh-CN" altLang="en-US" dirty="0" smtClean="0"/>
              <a:t>阐述基本的模块化理念 ： 能用子函数就不要写在同一个脚本里</a:t>
            </a:r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F936B7-70F5-F140-9392-432BC33C7396}" type="slidenum">
              <a:rPr kumimoji="1" lang="zh-CN" altLang="en-US" smtClean="0"/>
              <a:t>26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08684320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zh-CN" altLang="en-US" dirty="0" smtClean="0"/>
              <a:t>例子使用书上的</a:t>
            </a:r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F936B7-70F5-F140-9392-432BC33C7396}" type="slidenum">
              <a:rPr kumimoji="1" lang="zh-CN" altLang="en-US" smtClean="0"/>
              <a:t>27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1638437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zh-CN" altLang="en-US" dirty="0" smtClean="0"/>
              <a:t>材料</a:t>
            </a:r>
            <a:r>
              <a:rPr kumimoji="1" lang="en-US" altLang="zh-CN" dirty="0" smtClean="0"/>
              <a:t>13/14</a:t>
            </a:r>
            <a:r>
              <a:rPr kumimoji="1" lang="zh-CN" altLang="en-US" dirty="0" smtClean="0"/>
              <a:t>页的例子</a:t>
            </a:r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F936B7-70F5-F140-9392-432BC33C7396}" type="slidenum">
              <a:rPr kumimoji="1" lang="zh-CN" altLang="en-US" smtClean="0"/>
              <a:t>15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8814314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ch4ex1.m</a:t>
            </a: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F936B7-70F5-F140-9392-432BC33C7396}" type="slidenum">
              <a:rPr kumimoji="1" lang="zh-CN" altLang="en-US" smtClean="0"/>
              <a:t>18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8458537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F936B7-70F5-F140-9392-432BC33C7396}" type="slidenum">
              <a:rPr kumimoji="1" lang="zh-CN" altLang="en-US" smtClean="0"/>
              <a:t>19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1078418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zh-CN" dirty="0" smtClean="0"/>
              <a:t>Ch4ex4.m</a:t>
            </a:r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F936B7-70F5-F140-9392-432BC33C7396}" type="slidenum">
              <a:rPr kumimoji="1" lang="zh-CN" altLang="en-US" smtClean="0"/>
              <a:t>20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554002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 err="1" smtClean="0"/>
              <a:t>Sample_sort.m</a:t>
            </a:r>
            <a:endParaRPr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F936B7-70F5-F140-9392-432BC33C7396}" type="slidenum">
              <a:rPr kumimoji="1" lang="zh-CN" altLang="en-US" smtClean="0"/>
              <a:t>21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9451196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200" dirty="0" smtClean="0"/>
              <a:t>ch4ex5.m</a:t>
            </a:r>
            <a:endParaRPr lang="zh-CN" altLang="en-US" sz="1200" dirty="0" smtClean="0"/>
          </a:p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F936B7-70F5-F140-9392-432BC33C7396}" type="slidenum">
              <a:rPr kumimoji="1" lang="zh-CN" altLang="en-US" smtClean="0"/>
              <a:t>22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6512066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dirty="0" smtClean="0"/>
              <a:t>使用例</a:t>
            </a:r>
            <a:r>
              <a:rPr lang="en-US" altLang="zh-CN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Listing 4.6 (ch4ex6.m)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讲解循环控制</a:t>
            </a:r>
            <a:endParaRPr lang="en-US" altLang="zh-CN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F936B7-70F5-F140-9392-432BC33C7396}" type="slidenum">
              <a:rPr kumimoji="1" lang="zh-CN" altLang="en-US" smtClean="0"/>
              <a:t>23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3548122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zh-CN" altLang="en-US" dirty="0" smtClean="0"/>
              <a:t>参见例子 </a:t>
            </a:r>
            <a:r>
              <a:rPr kumimoji="1" lang="en-US" altLang="zh-CN" dirty="0" err="1" smtClean="0"/>
              <a:t>sample_switch.m</a:t>
            </a:r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F936B7-70F5-F140-9392-432BC33C7396}" type="slidenum">
              <a:rPr kumimoji="1" lang="zh-CN" altLang="en-US" smtClean="0"/>
              <a:t>24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0372134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zh-CN" altLang="en-US" smtClean="0"/>
              <a:t>单击此处编辑母版副标题样式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4922B-08B3-7C4B-9C04-EABBD6425112}" type="datetimeFigureOut">
              <a:rPr kumimoji="1" lang="zh-CN" altLang="en-US" smtClean="0"/>
              <a:t>2017/11/17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09A93-0A5E-9E48-AD17-C24BBA8C64B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9496180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4922B-08B3-7C4B-9C04-EABBD6425112}" type="datetimeFigureOut">
              <a:rPr kumimoji="1" lang="zh-CN" altLang="en-US" smtClean="0"/>
              <a:t>2017/11/17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09A93-0A5E-9E48-AD17-C24BBA8C64B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052586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4922B-08B3-7C4B-9C04-EABBD6425112}" type="datetimeFigureOut">
              <a:rPr kumimoji="1" lang="zh-CN" altLang="en-US" smtClean="0"/>
              <a:t>2017/11/17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09A93-0A5E-9E48-AD17-C24BBA8C64B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642235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4922B-08B3-7C4B-9C04-EABBD6425112}" type="datetimeFigureOut">
              <a:rPr kumimoji="1" lang="zh-CN" altLang="en-US" smtClean="0"/>
              <a:t>2017/11/17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09A93-0A5E-9E48-AD17-C24BBA8C64B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143240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4922B-08B3-7C4B-9C04-EABBD6425112}" type="datetimeFigureOut">
              <a:rPr kumimoji="1" lang="zh-CN" altLang="en-US" smtClean="0"/>
              <a:t>2017/11/17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09A93-0A5E-9E48-AD17-C24BBA8C64B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4525274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4922B-08B3-7C4B-9C04-EABBD6425112}" type="datetimeFigureOut">
              <a:rPr kumimoji="1" lang="zh-CN" altLang="en-US" smtClean="0"/>
              <a:t>2017/11/17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09A93-0A5E-9E48-AD17-C24BBA8C64B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45849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4922B-08B3-7C4B-9C04-EABBD6425112}" type="datetimeFigureOut">
              <a:rPr kumimoji="1" lang="zh-CN" altLang="en-US" smtClean="0"/>
              <a:t>2017/11/17</a:t>
            </a:fld>
            <a:endParaRPr kumimoji="1"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幻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09A93-0A5E-9E48-AD17-C24BBA8C64B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4492413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4922B-08B3-7C4B-9C04-EABBD6425112}" type="datetimeFigureOut">
              <a:rPr kumimoji="1" lang="zh-CN" altLang="en-US" smtClean="0"/>
              <a:t>2017/11/17</a:t>
            </a:fld>
            <a:endParaRPr kumimoji="1"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09A93-0A5E-9E48-AD17-C24BBA8C64B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640651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4922B-08B3-7C4B-9C04-EABBD6425112}" type="datetimeFigureOut">
              <a:rPr kumimoji="1" lang="zh-CN" altLang="en-US" smtClean="0"/>
              <a:t>2017/11/17</a:t>
            </a:fld>
            <a:endParaRPr kumimoji="1"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09A93-0A5E-9E48-AD17-C24BBA8C64B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1011625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4922B-08B3-7C4B-9C04-EABBD6425112}" type="datetimeFigureOut">
              <a:rPr kumimoji="1" lang="zh-CN" altLang="en-US" smtClean="0"/>
              <a:t>2017/11/17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09A93-0A5E-9E48-AD17-C24BBA8C64B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018273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4922B-08B3-7C4B-9C04-EABBD6425112}" type="datetimeFigureOut">
              <a:rPr kumimoji="1" lang="zh-CN" altLang="en-US" smtClean="0"/>
              <a:t>2017/11/17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09A93-0A5E-9E48-AD17-C24BBA8C64B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819531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84922B-08B3-7C4B-9C04-EABBD6425112}" type="datetimeFigureOut">
              <a:rPr kumimoji="1" lang="zh-CN" altLang="en-US" smtClean="0"/>
              <a:t>2017/11/17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909A93-0A5E-9E48-AD17-C24BBA8C64B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9376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tif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tif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6.tif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4" Type="http://schemas.openxmlformats.org/officeDocument/2006/relationships/image" Target="../media/image10.png"/><Relationship Id="rId5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合并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xmat1 = [1 2 3];</a:t>
            </a:r>
          </a:p>
          <a:p>
            <a:r>
              <a:rPr lang="en-US" altLang="zh-CN" dirty="0" smtClean="0"/>
              <a:t>xmat2 = [4 5 6];</a:t>
            </a:r>
          </a:p>
          <a:p>
            <a:endParaRPr lang="en-US" altLang="zh-CN" dirty="0"/>
          </a:p>
          <a:p>
            <a:r>
              <a:rPr lang="en-US" altLang="zh-CN" dirty="0" smtClean="0"/>
              <a:t>[xmat1; xmat2]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99324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创建 </a:t>
            </a:r>
            <a:r>
              <a:rPr lang="en-US" altLang="zh-CN" dirty="0" smtClean="0"/>
              <a:t>.m </a:t>
            </a:r>
            <a:r>
              <a:rPr lang="zh-CN" altLang="en-US" dirty="0"/>
              <a:t>文件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altLang="zh-CN" dirty="0" smtClean="0"/>
              <a:t>&gt;&gt; edit </a:t>
            </a:r>
            <a:r>
              <a:rPr lang="zh-CN" altLang="en-US" dirty="0" smtClean="0"/>
              <a:t>文件名</a:t>
            </a:r>
            <a:r>
              <a:rPr lang="en-US" altLang="zh-CN" dirty="0" smtClean="0"/>
              <a:t>.m</a:t>
            </a:r>
          </a:p>
          <a:p>
            <a:pPr lvl="1">
              <a:lnSpc>
                <a:spcPct val="150000"/>
              </a:lnSpc>
            </a:pPr>
            <a:r>
              <a:rPr lang="zh-CN" altLang="en-US" dirty="0">
                <a:sym typeface="Wingdings" panose="05000000000000000000" pitchFamily="2" charset="2"/>
              </a:rPr>
              <a:t>不存在的</a:t>
            </a:r>
            <a:r>
              <a:rPr lang="en-US" altLang="zh-CN" dirty="0">
                <a:sym typeface="Wingdings" panose="05000000000000000000" pitchFamily="2" charset="2"/>
              </a:rPr>
              <a:t></a:t>
            </a:r>
            <a:r>
              <a:rPr lang="zh-CN" altLang="en-US" dirty="0">
                <a:sym typeface="Wingdings" panose="05000000000000000000" pitchFamily="2" charset="2"/>
              </a:rPr>
              <a:t>新建</a:t>
            </a:r>
            <a:endParaRPr lang="en-US" altLang="zh-CN" dirty="0">
              <a:sym typeface="Wingdings" panose="05000000000000000000" pitchFamily="2" charset="2"/>
            </a:endParaRPr>
          </a:p>
          <a:p>
            <a:pPr lvl="1">
              <a:lnSpc>
                <a:spcPct val="150000"/>
              </a:lnSpc>
            </a:pPr>
            <a:r>
              <a:rPr lang="zh-CN" altLang="en-US" dirty="0" smtClean="0"/>
              <a:t>已经存在的</a:t>
            </a:r>
            <a:r>
              <a:rPr lang="en-US" altLang="zh-CN" dirty="0" smtClean="0">
                <a:sym typeface="Wingdings" panose="05000000000000000000" pitchFamily="2" charset="2"/>
              </a:rPr>
              <a:t></a:t>
            </a:r>
            <a:r>
              <a:rPr lang="zh-CN" altLang="en-US" dirty="0" smtClean="0">
                <a:sym typeface="Wingdings" panose="05000000000000000000" pitchFamily="2" charset="2"/>
              </a:rPr>
              <a:t>打开</a:t>
            </a:r>
            <a:endParaRPr lang="en-US" altLang="zh-CN" dirty="0" smtClean="0">
              <a:sym typeface="Wingdings" panose="05000000000000000000" pitchFamily="2" charset="2"/>
            </a:endParaRPr>
          </a:p>
          <a:p>
            <a:pPr lvl="1">
              <a:lnSpc>
                <a:spcPct val="150000"/>
              </a:lnSpc>
            </a:pPr>
            <a:r>
              <a:rPr lang="zh-CN" altLang="en-US" dirty="0" smtClean="0">
                <a:sym typeface="Wingdings" panose="05000000000000000000" pitchFamily="2" charset="2"/>
              </a:rPr>
              <a:t>已经存在的函数</a:t>
            </a:r>
            <a:r>
              <a:rPr lang="en-US" altLang="zh-CN" dirty="0" smtClean="0">
                <a:sym typeface="Wingdings" panose="05000000000000000000" pitchFamily="2" charset="2"/>
              </a:rPr>
              <a:t></a:t>
            </a:r>
            <a:r>
              <a:rPr lang="zh-CN" altLang="en-US" dirty="0" smtClean="0">
                <a:sym typeface="Wingdings" panose="05000000000000000000" pitchFamily="2" charset="2"/>
              </a:rPr>
              <a:t>打开</a:t>
            </a:r>
            <a:endParaRPr lang="en-US" altLang="zh-CN" dirty="0" smtClean="0">
              <a:sym typeface="Wingdings" panose="05000000000000000000" pitchFamily="2" charset="2"/>
            </a:endParaRPr>
          </a:p>
          <a:p>
            <a:pPr>
              <a:lnSpc>
                <a:spcPct val="150000"/>
              </a:lnSpc>
            </a:pPr>
            <a:r>
              <a:rPr lang="zh-CN" altLang="en-US" dirty="0" smtClean="0">
                <a:sym typeface="Wingdings" panose="05000000000000000000" pitchFamily="2" charset="2"/>
              </a:rPr>
              <a:t>鼠标操作</a:t>
            </a:r>
            <a:endParaRPr lang="en-US" altLang="zh-CN" dirty="0" smtClean="0">
              <a:sym typeface="Wingdings" panose="05000000000000000000" pitchFamily="2" charset="2"/>
            </a:endParaRPr>
          </a:p>
          <a:p>
            <a:pPr>
              <a:lnSpc>
                <a:spcPct val="150000"/>
              </a:lnSpc>
            </a:pP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35254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MATLAB</a:t>
            </a:r>
            <a:r>
              <a:rPr kumimoji="1" lang="zh-CN" altLang="en-US" dirty="0" smtClean="0"/>
              <a:t>的脚本文件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kumimoji="1" lang="zh-CN" altLang="en-US" dirty="0" smtClean="0"/>
              <a:t>命名规则与变量一致</a:t>
            </a:r>
          </a:p>
          <a:p>
            <a:pPr lvl="1">
              <a:lnSpc>
                <a:spcPct val="100000"/>
              </a:lnSpc>
            </a:pPr>
            <a:r>
              <a:rPr kumimoji="1" lang="zh-CN" altLang="en-US" dirty="0" smtClean="0"/>
              <a:t>绝对不要以数字开头</a:t>
            </a:r>
          </a:p>
          <a:p>
            <a:pPr lvl="1">
              <a:lnSpc>
                <a:spcPct val="100000"/>
              </a:lnSpc>
            </a:pPr>
            <a:r>
              <a:rPr kumimoji="1" lang="zh-CN" altLang="en-US" dirty="0" smtClean="0"/>
              <a:t>容易识别的有意义文件名</a:t>
            </a:r>
          </a:p>
          <a:p>
            <a:pPr lvl="1">
              <a:lnSpc>
                <a:spcPct val="100000"/>
              </a:lnSpc>
            </a:pPr>
            <a:endParaRPr kumimoji="1" lang="zh-CN" altLang="en-US" dirty="0" smtClean="0"/>
          </a:p>
          <a:p>
            <a:pPr>
              <a:lnSpc>
                <a:spcPct val="100000"/>
              </a:lnSpc>
            </a:pPr>
            <a:r>
              <a:rPr kumimoji="1" lang="zh-CN" altLang="en-US" dirty="0" smtClean="0"/>
              <a:t>运行</a:t>
            </a:r>
          </a:p>
          <a:p>
            <a:pPr lvl="1">
              <a:lnSpc>
                <a:spcPct val="100000"/>
              </a:lnSpc>
            </a:pPr>
            <a:r>
              <a:rPr kumimoji="1" lang="en-US" altLang="zh-CN" dirty="0" smtClean="0"/>
              <a:t>Test</a:t>
            </a:r>
            <a:endParaRPr kumimoji="1" lang="zh-CN" altLang="en-US" dirty="0" smtClean="0"/>
          </a:p>
          <a:p>
            <a:pPr lvl="1">
              <a:lnSpc>
                <a:spcPct val="100000"/>
              </a:lnSpc>
            </a:pPr>
            <a:r>
              <a:rPr kumimoji="1" lang="zh-CN" altLang="en-US" dirty="0" smtClean="0"/>
              <a:t>点图标（会自动存储）</a:t>
            </a:r>
          </a:p>
          <a:p>
            <a:pPr lvl="1">
              <a:lnSpc>
                <a:spcPct val="100000"/>
              </a:lnSpc>
            </a:pPr>
            <a:endParaRPr kumimoji="1" lang="zh-CN" altLang="en-US" dirty="0"/>
          </a:p>
          <a:p>
            <a:pPr>
              <a:lnSpc>
                <a:spcPct val="100000"/>
              </a:lnSpc>
            </a:pPr>
            <a:r>
              <a:rPr kumimoji="1" lang="zh-CN" altLang="en-US" dirty="0" smtClean="0"/>
              <a:t>存储位置</a:t>
            </a:r>
          </a:p>
          <a:p>
            <a:pPr>
              <a:lnSpc>
                <a:spcPct val="100000"/>
              </a:lnSpc>
            </a:pPr>
            <a:endParaRPr kumimoji="1" lang="zh-CN" altLang="en-US" dirty="0"/>
          </a:p>
          <a:p>
            <a:pPr>
              <a:lnSpc>
                <a:spcPct val="100000"/>
              </a:lnSpc>
            </a:pPr>
            <a:endParaRPr kumimoji="1" lang="zh-CN" altLang="en-US" dirty="0" smtClean="0"/>
          </a:p>
          <a:p>
            <a:pPr>
              <a:lnSpc>
                <a:spcPct val="100000"/>
              </a:lnSpc>
            </a:pPr>
            <a:endParaRPr kumimoji="1" lang="zh-CN" altLang="en-US" dirty="0"/>
          </a:p>
          <a:p>
            <a:pPr>
              <a:lnSpc>
                <a:spcPct val="100000"/>
              </a:lnSpc>
            </a:pPr>
            <a:endParaRPr kumimoji="1" lang="en-US" altLang="zh-CN" dirty="0" smtClean="0"/>
          </a:p>
          <a:p>
            <a:pPr>
              <a:lnSpc>
                <a:spcPct val="100000"/>
              </a:lnSpc>
            </a:pPr>
            <a:endParaRPr kumimoji="1" lang="zh-CN" altLang="en-US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2789" y="3653971"/>
            <a:ext cx="6218516" cy="2034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5738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程序结构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CN" altLang="en-US" dirty="0" smtClean="0"/>
              <a:t> </a:t>
            </a:r>
            <a:r>
              <a:rPr kumimoji="1" lang="zh-CN" altLang="en-US" dirty="0" smtClean="0">
                <a:solidFill>
                  <a:srgbClr val="FF0000"/>
                </a:solidFill>
              </a:rPr>
              <a:t>输入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—</a:t>
            </a:r>
            <a:r>
              <a:rPr kumimoji="1" lang="zh-CN" altLang="en-US" dirty="0" smtClean="0"/>
              <a:t> 执行 </a:t>
            </a:r>
            <a:r>
              <a:rPr kumimoji="1" lang="en-US" altLang="zh-CN" dirty="0" smtClean="0"/>
              <a:t>—</a:t>
            </a:r>
            <a:r>
              <a:rPr kumimoji="1" lang="zh-CN" altLang="en-US" dirty="0" smtClean="0"/>
              <a:t> </a:t>
            </a:r>
            <a:r>
              <a:rPr kumimoji="1" lang="zh-CN" altLang="en-US" dirty="0" smtClean="0">
                <a:solidFill>
                  <a:srgbClr val="FF0000"/>
                </a:solidFill>
              </a:rPr>
              <a:t>输出</a:t>
            </a:r>
          </a:p>
          <a:p>
            <a:endParaRPr kumimoji="1" lang="zh-CN" altLang="en-US" dirty="0">
              <a:solidFill>
                <a:srgbClr val="FF0000"/>
              </a:solidFill>
            </a:endParaRPr>
          </a:p>
          <a:p>
            <a:r>
              <a:rPr kumimoji="1" lang="zh-CN" altLang="en-US" dirty="0" smtClean="0"/>
              <a:t>输入</a:t>
            </a:r>
          </a:p>
          <a:p>
            <a:pPr lvl="1"/>
            <a:r>
              <a:rPr lang="en-US" altLang="zh-CN" dirty="0" smtClean="0">
                <a:effectLst/>
              </a:rPr>
              <a:t>N=</a:t>
            </a:r>
            <a:r>
              <a:rPr lang="en-US" altLang="zh-CN" dirty="0"/>
              <a:t>input</a:t>
            </a:r>
            <a:r>
              <a:rPr lang="en-US" altLang="zh-CN" dirty="0" smtClean="0">
                <a:effectLst/>
              </a:rPr>
              <a:t>(</a:t>
            </a:r>
            <a:r>
              <a:rPr lang="en-US" altLang="zh-CN" dirty="0" smtClean="0"/>
              <a:t>‘ </a:t>
            </a:r>
            <a:r>
              <a:rPr lang="en-US" altLang="zh-CN" dirty="0"/>
              <a:t>Enter a value for N </a:t>
            </a:r>
            <a:r>
              <a:rPr lang="en-US" altLang="zh-CN" dirty="0" smtClean="0"/>
              <a:t>’</a:t>
            </a:r>
            <a:r>
              <a:rPr lang="en-US" altLang="zh-CN" dirty="0" smtClean="0">
                <a:effectLst/>
              </a:rPr>
              <a:t>) </a:t>
            </a:r>
            <a:endParaRPr lang="zh-CN" altLang="en-US" dirty="0" smtClean="0">
              <a:effectLst/>
            </a:endParaRPr>
          </a:p>
          <a:p>
            <a:pPr lvl="1"/>
            <a:endParaRPr lang="zh-CN" altLang="en-US" dirty="0"/>
          </a:p>
          <a:p>
            <a:r>
              <a:rPr lang="zh-CN" altLang="en-US" dirty="0" smtClean="0"/>
              <a:t>输出</a:t>
            </a:r>
          </a:p>
          <a:p>
            <a:pPr lvl="1"/>
            <a:r>
              <a:rPr lang="en-US" altLang="zh-CN" dirty="0"/>
              <a:t>d</a:t>
            </a:r>
            <a:r>
              <a:rPr lang="en-US" altLang="zh-CN" dirty="0" smtClean="0"/>
              <a:t>isplay</a:t>
            </a:r>
            <a:r>
              <a:rPr lang="zh-CN" altLang="en-US" dirty="0" smtClean="0"/>
              <a:t>（</a:t>
            </a:r>
            <a:r>
              <a:rPr lang="en-US" altLang="zh-CN" dirty="0" smtClean="0"/>
              <a:t>N</a:t>
            </a:r>
            <a:r>
              <a:rPr lang="zh-CN" altLang="en-US" dirty="0" smtClean="0"/>
              <a:t>）</a:t>
            </a:r>
            <a:endParaRPr lang="en-US" altLang="zh-CN" dirty="0" smtClean="0"/>
          </a:p>
          <a:p>
            <a:pPr lvl="1"/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64061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可读性强的脚本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zh-CN" dirty="0"/>
              <a:t>c</a:t>
            </a:r>
            <a:r>
              <a:rPr kumimoji="1" lang="en-US" altLang="zh-CN" dirty="0" smtClean="0"/>
              <a:t>lear</a:t>
            </a:r>
            <a:r>
              <a:rPr kumimoji="1" lang="zh-CN" altLang="en-US" dirty="0" smtClean="0"/>
              <a:t>；</a:t>
            </a:r>
            <a:r>
              <a:rPr kumimoji="1" lang="en-US" altLang="zh-CN" dirty="0" err="1" smtClean="0"/>
              <a:t>clc</a:t>
            </a:r>
            <a:r>
              <a:rPr kumimoji="1" lang="en-US" altLang="zh-CN" dirty="0" smtClean="0"/>
              <a:t>; close  all;</a:t>
            </a:r>
          </a:p>
          <a:p>
            <a:endParaRPr kumimoji="1" lang="en-US" altLang="zh-CN" dirty="0" smtClean="0"/>
          </a:p>
          <a:p>
            <a:r>
              <a:rPr kumimoji="1" lang="zh-CN" altLang="en-US" dirty="0" smtClean="0"/>
              <a:t>短且容易识别的变量名</a:t>
            </a:r>
          </a:p>
          <a:p>
            <a:endParaRPr kumimoji="1" lang="en-US" altLang="zh-CN" dirty="0" smtClean="0"/>
          </a:p>
          <a:p>
            <a:r>
              <a:rPr kumimoji="1" lang="zh-CN" altLang="en-US" dirty="0" smtClean="0"/>
              <a:t>注释 </a:t>
            </a:r>
            <a:r>
              <a:rPr kumimoji="1" lang="en-US" altLang="zh-CN" dirty="0" smtClean="0"/>
              <a:t>%</a:t>
            </a:r>
          </a:p>
          <a:p>
            <a:pPr lvl="1"/>
            <a:r>
              <a:rPr kumimoji="1" lang="zh-CN" altLang="en-US" dirty="0" smtClean="0"/>
              <a:t>单独一行</a:t>
            </a:r>
          </a:p>
          <a:p>
            <a:pPr lvl="1"/>
            <a:r>
              <a:rPr kumimoji="1" lang="zh-CN" altLang="en-US" dirty="0" smtClean="0"/>
              <a:t>行尾</a:t>
            </a:r>
          </a:p>
          <a:p>
            <a:endParaRPr kumimoji="1" lang="en-US" altLang="zh-CN" dirty="0"/>
          </a:p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769054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注释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CN" dirty="0" smtClean="0"/>
              <a:t>% </a:t>
            </a:r>
            <a:r>
              <a:rPr lang="zh-CN" altLang="en-US" dirty="0" smtClean="0"/>
              <a:t>开头</a:t>
            </a:r>
            <a:endParaRPr lang="en-US" altLang="zh-CN" dirty="0" smtClean="0"/>
          </a:p>
          <a:p>
            <a:r>
              <a:rPr lang="zh-CN" altLang="en-US" dirty="0" smtClean="0"/>
              <a:t>程序前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介绍目的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解释输入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解释算法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解释输出</a:t>
            </a:r>
            <a:endParaRPr lang="en-US" altLang="zh-CN" dirty="0" smtClean="0"/>
          </a:p>
          <a:p>
            <a:r>
              <a:rPr lang="zh-CN" altLang="en-US" dirty="0" smtClean="0"/>
              <a:t>程序中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解释关键步骤</a:t>
            </a:r>
            <a:endParaRPr lang="en-US" altLang="zh-CN" dirty="0" smtClean="0"/>
          </a:p>
          <a:p>
            <a:r>
              <a:rPr lang="zh-CN" altLang="en-US" dirty="0" smtClean="0"/>
              <a:t>程序末</a:t>
            </a:r>
            <a:endParaRPr lang="en-US" altLang="zh-CN" dirty="0" smtClean="0"/>
          </a:p>
          <a:p>
            <a:pPr lvl="1"/>
            <a:r>
              <a:rPr lang="zh-CN" altLang="en-US" dirty="0"/>
              <a:t>补充说明</a:t>
            </a: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4869" y="563530"/>
            <a:ext cx="7685999" cy="5742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3951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795647"/>
            <a:ext cx="10515600" cy="5381316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kumimoji="1" lang="zh-CN" altLang="en-US" sz="3200" dirty="0" smtClean="0"/>
              <a:t>换行</a:t>
            </a:r>
          </a:p>
          <a:p>
            <a:pPr lvl="1">
              <a:lnSpc>
                <a:spcPct val="150000"/>
              </a:lnSpc>
            </a:pPr>
            <a:r>
              <a:rPr lang="mr-IN" altLang="zh-CN" sz="2800" dirty="0" err="1" smtClean="0">
                <a:effectLst/>
              </a:rPr>
              <a:t>a</a:t>
            </a:r>
            <a:r>
              <a:rPr lang="mr-IN" altLang="zh-CN" sz="2800" dirty="0" smtClean="0">
                <a:effectLst/>
              </a:rPr>
              <a:t>=</a:t>
            </a:r>
            <a:r>
              <a:rPr lang="mr-IN" altLang="zh-CN" sz="2800" dirty="0" err="1"/>
              <a:t>sin</a:t>
            </a:r>
            <a:r>
              <a:rPr lang="mr-IN" altLang="zh-CN" sz="2800" dirty="0" smtClean="0">
                <a:effectLst/>
              </a:rPr>
              <a:t>(</a:t>
            </a:r>
            <a:r>
              <a:rPr lang="mr-IN" altLang="zh-CN" sz="2800" dirty="0" err="1" smtClean="0">
                <a:effectLst/>
              </a:rPr>
              <a:t>x</a:t>
            </a:r>
            <a:r>
              <a:rPr lang="mr-IN" altLang="zh-CN" sz="2800" dirty="0" smtClean="0">
                <a:effectLst/>
              </a:rPr>
              <a:t>)*</a:t>
            </a:r>
            <a:r>
              <a:rPr lang="mr-IN" altLang="zh-CN" sz="2800" dirty="0" err="1"/>
              <a:t>exp</a:t>
            </a:r>
            <a:r>
              <a:rPr lang="mr-IN" altLang="zh-CN" sz="2800" dirty="0" smtClean="0">
                <a:effectLst/>
              </a:rPr>
              <a:t>(-</a:t>
            </a:r>
            <a:r>
              <a:rPr lang="mr-IN" altLang="zh-CN" sz="2800" dirty="0" err="1" smtClean="0">
                <a:effectLst/>
              </a:rPr>
              <a:t>y</a:t>
            </a:r>
            <a:r>
              <a:rPr lang="mr-IN" altLang="zh-CN" sz="2800" dirty="0" smtClean="0">
                <a:effectLst/>
              </a:rPr>
              <a:t>) + </a:t>
            </a:r>
            <a:r>
              <a:rPr lang="mr-IN" altLang="zh-CN" sz="2800" dirty="0" err="1"/>
              <a:t>sqrt</a:t>
            </a:r>
            <a:r>
              <a:rPr lang="mr-IN" altLang="zh-CN" sz="2800" dirty="0" smtClean="0">
                <a:effectLst/>
              </a:rPr>
              <a:t>(b^2-4*</a:t>
            </a:r>
            <a:r>
              <a:rPr lang="mr-IN" altLang="zh-CN" sz="2800" dirty="0" err="1" smtClean="0">
                <a:effectLst/>
              </a:rPr>
              <a:t>a</a:t>
            </a:r>
            <a:r>
              <a:rPr lang="mr-IN" altLang="zh-CN" sz="2800" dirty="0" smtClean="0">
                <a:effectLst/>
              </a:rPr>
              <a:t>*</a:t>
            </a:r>
            <a:r>
              <a:rPr lang="mr-IN" altLang="zh-CN" sz="2800" dirty="0" err="1" smtClean="0">
                <a:effectLst/>
              </a:rPr>
              <a:t>c</a:t>
            </a:r>
            <a:r>
              <a:rPr lang="mr-IN" altLang="zh-CN" sz="2800" dirty="0" smtClean="0">
                <a:effectLst/>
              </a:rPr>
              <a:t>)/2/</a:t>
            </a:r>
            <a:r>
              <a:rPr lang="mr-IN" altLang="zh-CN" sz="2800" dirty="0" err="1" smtClean="0">
                <a:effectLst/>
              </a:rPr>
              <a:t>a</a:t>
            </a:r>
            <a:r>
              <a:rPr lang="mr-IN" altLang="zh-CN" sz="2800" dirty="0" smtClean="0">
                <a:effectLst/>
              </a:rPr>
              <a:t> + c1*d3 +... </a:t>
            </a:r>
            <a:r>
              <a:rPr lang="zh-CN" altLang="en-US" sz="2800" dirty="0"/>
              <a:t/>
            </a:r>
            <a:br>
              <a:rPr lang="zh-CN" altLang="en-US" sz="2800" dirty="0"/>
            </a:br>
            <a:r>
              <a:rPr lang="mr-IN" altLang="zh-CN" sz="2800" dirty="0" err="1" smtClean="0"/>
              <a:t>log</a:t>
            </a:r>
            <a:r>
              <a:rPr lang="mr-IN" altLang="zh-CN" sz="2800" dirty="0" smtClean="0">
                <a:effectLst/>
              </a:rPr>
              <a:t>(</a:t>
            </a:r>
            <a:r>
              <a:rPr lang="mr-IN" altLang="zh-CN" sz="2800" dirty="0" err="1" smtClean="0">
                <a:effectLst/>
              </a:rPr>
              <a:t>z</a:t>
            </a:r>
            <a:r>
              <a:rPr lang="mr-IN" altLang="zh-CN" sz="2800" dirty="0" smtClean="0">
                <a:effectLst/>
              </a:rPr>
              <a:t>) + </a:t>
            </a:r>
            <a:r>
              <a:rPr lang="mr-IN" altLang="zh-CN" sz="2800" dirty="0" err="1"/>
              <a:t>sqrt</a:t>
            </a:r>
            <a:r>
              <a:rPr lang="mr-IN" altLang="zh-CN" sz="2800" dirty="0" smtClean="0">
                <a:effectLst/>
              </a:rPr>
              <a:t>(</a:t>
            </a:r>
            <a:r>
              <a:rPr lang="mr-IN" altLang="zh-CN" sz="2800" dirty="0" err="1" smtClean="0">
                <a:effectLst/>
              </a:rPr>
              <a:t>b</a:t>
            </a:r>
            <a:r>
              <a:rPr lang="mr-IN" altLang="zh-CN" sz="2800" dirty="0" smtClean="0">
                <a:effectLst/>
              </a:rPr>
              <a:t>); </a:t>
            </a:r>
            <a:endParaRPr lang="zh-CN" altLang="en-US" sz="2800" dirty="0" smtClean="0">
              <a:effectLst/>
            </a:endParaRPr>
          </a:p>
          <a:p>
            <a:pPr lvl="1">
              <a:lnSpc>
                <a:spcPct val="150000"/>
              </a:lnSpc>
            </a:pPr>
            <a:endParaRPr lang="zh-CN" altLang="en-US" sz="2800" dirty="0" smtClean="0">
              <a:effectLst/>
            </a:endParaRPr>
          </a:p>
          <a:p>
            <a:pPr lvl="1">
              <a:lnSpc>
                <a:spcPct val="150000"/>
              </a:lnSpc>
            </a:pPr>
            <a:r>
              <a:rPr lang="de-DE" altLang="zh-CN" sz="2800" dirty="0" smtClean="0">
                <a:effectLst/>
              </a:rPr>
              <a:t>A=[1</a:t>
            </a:r>
            <a:r>
              <a:rPr lang="zh-CN" altLang="en-US" sz="2800" dirty="0" smtClean="0">
                <a:effectLst/>
              </a:rPr>
              <a:t>   </a:t>
            </a:r>
            <a:r>
              <a:rPr lang="de-DE" altLang="zh-CN" sz="2800" dirty="0" smtClean="0">
                <a:effectLst/>
              </a:rPr>
              <a:t>2</a:t>
            </a:r>
            <a:r>
              <a:rPr lang="zh-CN" altLang="en-US" sz="2800" dirty="0" smtClean="0">
                <a:effectLst/>
              </a:rPr>
              <a:t>   </a:t>
            </a:r>
            <a:r>
              <a:rPr lang="de-DE" altLang="zh-CN" sz="2800" dirty="0" smtClean="0">
                <a:effectLst/>
              </a:rPr>
              <a:t>3</a:t>
            </a:r>
            <a:r>
              <a:rPr lang="zh-CN" altLang="en-US" sz="2800" dirty="0" smtClean="0">
                <a:effectLst/>
              </a:rPr>
              <a:t>   </a:t>
            </a:r>
            <a:r>
              <a:rPr lang="de-DE" altLang="zh-CN" sz="2800" dirty="0" smtClean="0">
                <a:effectLst/>
              </a:rPr>
              <a:t>4 </a:t>
            </a:r>
            <a:r>
              <a:rPr lang="zh-CN" altLang="en-US" sz="2800" dirty="0" smtClean="0">
                <a:effectLst/>
              </a:rPr>
              <a:t/>
            </a:r>
            <a:br>
              <a:rPr lang="zh-CN" altLang="en-US" sz="2800" dirty="0" smtClean="0">
                <a:effectLst/>
              </a:rPr>
            </a:br>
            <a:r>
              <a:rPr lang="zh-CN" altLang="en-US" sz="2800" dirty="0" smtClean="0">
                <a:effectLst/>
              </a:rPr>
              <a:t>      </a:t>
            </a:r>
            <a:r>
              <a:rPr lang="de-DE" altLang="zh-CN" sz="2800" dirty="0" smtClean="0">
                <a:effectLst/>
              </a:rPr>
              <a:t>5</a:t>
            </a:r>
            <a:r>
              <a:rPr lang="zh-CN" altLang="en-US" sz="2800" dirty="0" smtClean="0">
                <a:effectLst/>
              </a:rPr>
              <a:t>   </a:t>
            </a:r>
            <a:r>
              <a:rPr lang="de-DE" altLang="zh-CN" sz="2800" dirty="0" smtClean="0">
                <a:effectLst/>
              </a:rPr>
              <a:t>6</a:t>
            </a:r>
            <a:r>
              <a:rPr lang="zh-CN" altLang="en-US" sz="2800" dirty="0" smtClean="0">
                <a:effectLst/>
              </a:rPr>
              <a:t>    </a:t>
            </a:r>
            <a:r>
              <a:rPr lang="de-DE" altLang="zh-CN" sz="2800" dirty="0" smtClean="0">
                <a:effectLst/>
              </a:rPr>
              <a:t>7</a:t>
            </a:r>
            <a:r>
              <a:rPr lang="zh-CN" altLang="en-US" sz="2800" dirty="0" smtClean="0">
                <a:effectLst/>
              </a:rPr>
              <a:t>   </a:t>
            </a:r>
            <a:r>
              <a:rPr lang="de-DE" altLang="zh-CN" sz="2800" dirty="0" smtClean="0">
                <a:effectLst/>
              </a:rPr>
              <a:t>8 </a:t>
            </a:r>
            <a:r>
              <a:rPr lang="zh-CN" altLang="en-US" sz="2800" dirty="0" smtClean="0">
                <a:effectLst/>
              </a:rPr>
              <a:t/>
            </a:r>
            <a:br>
              <a:rPr lang="zh-CN" altLang="en-US" sz="2800" dirty="0" smtClean="0">
                <a:effectLst/>
              </a:rPr>
            </a:br>
            <a:r>
              <a:rPr lang="zh-CN" altLang="en-US" sz="2800" dirty="0" smtClean="0">
                <a:effectLst/>
              </a:rPr>
              <a:t>      </a:t>
            </a:r>
            <a:r>
              <a:rPr lang="de-DE" altLang="zh-CN" sz="2800" dirty="0" smtClean="0">
                <a:effectLst/>
              </a:rPr>
              <a:t>9 </a:t>
            </a:r>
            <a:r>
              <a:rPr lang="zh-CN" altLang="en-US" sz="2800" dirty="0" smtClean="0">
                <a:effectLst/>
              </a:rPr>
              <a:t> </a:t>
            </a:r>
            <a:r>
              <a:rPr lang="de-DE" altLang="zh-CN" sz="2800" dirty="0" smtClean="0">
                <a:effectLst/>
              </a:rPr>
              <a:t>10 11 12 </a:t>
            </a:r>
            <a:r>
              <a:rPr lang="zh-CN" altLang="en-US" sz="2800" dirty="0" smtClean="0">
                <a:effectLst/>
              </a:rPr>
              <a:t/>
            </a:r>
            <a:br>
              <a:rPr lang="zh-CN" altLang="en-US" sz="2800" dirty="0" smtClean="0">
                <a:effectLst/>
              </a:rPr>
            </a:br>
            <a:r>
              <a:rPr lang="zh-CN" altLang="en-US" sz="2800" dirty="0" smtClean="0">
                <a:effectLst/>
              </a:rPr>
              <a:t>     </a:t>
            </a:r>
            <a:r>
              <a:rPr lang="de-DE" altLang="zh-CN" sz="2800" dirty="0" smtClean="0">
                <a:effectLst/>
              </a:rPr>
              <a:t>13 14 15 16] </a:t>
            </a:r>
            <a:r>
              <a:rPr lang="zh-CN" altLang="en-US" sz="2800" dirty="0" smtClean="0">
                <a:effectLst/>
              </a:rPr>
              <a:t>；</a:t>
            </a:r>
          </a:p>
          <a:p>
            <a:pPr lvl="1">
              <a:lnSpc>
                <a:spcPct val="150000"/>
              </a:lnSpc>
            </a:pPr>
            <a:endParaRPr lang="de-DE" altLang="zh-CN" sz="2800" dirty="0" smtClean="0"/>
          </a:p>
          <a:p>
            <a:pPr lvl="1">
              <a:lnSpc>
                <a:spcPct val="150000"/>
              </a:lnSpc>
            </a:pPr>
            <a:endParaRPr lang="mr-IN" altLang="zh-CN" sz="2800" dirty="0" smtClean="0"/>
          </a:p>
          <a:p>
            <a:pPr lvl="1">
              <a:lnSpc>
                <a:spcPct val="150000"/>
              </a:lnSpc>
            </a:pPr>
            <a:endParaRPr kumimoji="1" lang="zh-CN" altLang="en-US" sz="2800" dirty="0"/>
          </a:p>
        </p:txBody>
      </p:sp>
    </p:spTree>
    <p:extLst>
      <p:ext uri="{BB962C8B-B14F-4D97-AF65-F5344CB8AC3E}">
        <p14:creationId xmlns:p14="http://schemas.microsoft.com/office/powerpoint/2010/main" val="877887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Debug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kumimoji="1" lang="zh-CN" altLang="en-US" dirty="0" smtClean="0"/>
              <a:t>一般的</a:t>
            </a:r>
            <a:r>
              <a:rPr kumimoji="1" lang="en-US" altLang="zh-CN" dirty="0" smtClean="0"/>
              <a:t>debug</a:t>
            </a:r>
          </a:p>
          <a:p>
            <a:pPr lvl="1">
              <a:lnSpc>
                <a:spcPct val="150000"/>
              </a:lnSpc>
            </a:pPr>
            <a:r>
              <a:rPr kumimoji="1" lang="zh-CN" altLang="en-US" dirty="0" smtClean="0"/>
              <a:t>红色下波浪线</a:t>
            </a:r>
          </a:p>
          <a:p>
            <a:pPr lvl="1">
              <a:lnSpc>
                <a:spcPct val="150000"/>
              </a:lnSpc>
            </a:pPr>
            <a:r>
              <a:rPr kumimoji="1" lang="zh-CN" altLang="en-US" dirty="0" smtClean="0"/>
              <a:t>命令行报错</a:t>
            </a:r>
          </a:p>
          <a:p>
            <a:pPr>
              <a:lnSpc>
                <a:spcPct val="150000"/>
              </a:lnSpc>
            </a:pPr>
            <a:r>
              <a:rPr kumimoji="1" lang="en-US" altLang="zh-CN" dirty="0" smtClean="0"/>
              <a:t>Run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Section</a:t>
            </a:r>
            <a:endParaRPr kumimoji="1" lang="zh-CN" altLang="en-US" dirty="0" smtClean="0"/>
          </a:p>
          <a:p>
            <a:pPr lvl="1">
              <a:lnSpc>
                <a:spcPct val="150000"/>
              </a:lnSpc>
            </a:pPr>
            <a:r>
              <a:rPr kumimoji="1" lang="en-US" altLang="zh-CN" dirty="0" smtClean="0"/>
              <a:t>%%</a:t>
            </a:r>
            <a:r>
              <a:rPr kumimoji="1" lang="zh-CN" altLang="en-US" dirty="0"/>
              <a:t> </a:t>
            </a:r>
            <a:r>
              <a:rPr kumimoji="1" lang="zh-CN" altLang="en-US" dirty="0" smtClean="0"/>
              <a:t>分节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71396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/>
              <a:t>基本程序控制语句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CN" altLang="en-US" dirty="0" smtClean="0"/>
              <a:t>循环 ：重复运行某一段代码</a:t>
            </a:r>
          </a:p>
          <a:p>
            <a:r>
              <a:rPr kumimoji="1" lang="zh-CN" altLang="en-US" dirty="0" smtClean="0"/>
              <a:t>条件 ：特定条件下运行某一段代码</a:t>
            </a:r>
            <a:endParaRPr kumimoji="1" lang="en-US" altLang="zh-CN" dirty="0"/>
          </a:p>
          <a:p>
            <a:endParaRPr kumimoji="1" lang="en-US" altLang="zh-CN" dirty="0" smtClean="0"/>
          </a:p>
          <a:p>
            <a:r>
              <a:rPr kumimoji="1" lang="en-US" altLang="zh-CN" dirty="0" smtClean="0"/>
              <a:t>for </a:t>
            </a:r>
            <a:r>
              <a:rPr kumimoji="1" lang="mr-IN" altLang="zh-CN" dirty="0" smtClean="0"/>
              <a:t>…</a:t>
            </a:r>
            <a:r>
              <a:rPr kumimoji="1" lang="en-US" altLang="zh-CN" dirty="0" smtClean="0"/>
              <a:t> end</a:t>
            </a:r>
          </a:p>
          <a:p>
            <a:r>
              <a:rPr kumimoji="1" lang="en-US" altLang="zh-CN" dirty="0" smtClean="0"/>
              <a:t>if </a:t>
            </a:r>
            <a:r>
              <a:rPr kumimoji="1" lang="mr-IN" altLang="zh-CN" dirty="0" smtClean="0"/>
              <a:t>…</a:t>
            </a:r>
            <a:r>
              <a:rPr kumimoji="1" lang="en-US" altLang="zh-CN" dirty="0" smtClean="0"/>
              <a:t> </a:t>
            </a:r>
            <a:r>
              <a:rPr kumimoji="1" lang="en-US" altLang="zh-CN" dirty="0" err="1" smtClean="0"/>
              <a:t>elseif</a:t>
            </a:r>
            <a:r>
              <a:rPr kumimoji="1" lang="en-US" altLang="zh-CN" dirty="0" smtClean="0"/>
              <a:t> </a:t>
            </a:r>
            <a:r>
              <a:rPr kumimoji="1" lang="mr-IN" altLang="zh-CN" dirty="0" smtClean="0"/>
              <a:t>…</a:t>
            </a:r>
            <a:r>
              <a:rPr kumimoji="1" lang="en-US" altLang="zh-CN" dirty="0" smtClean="0"/>
              <a:t> else </a:t>
            </a:r>
            <a:r>
              <a:rPr kumimoji="1" lang="mr-IN" altLang="zh-CN" dirty="0" smtClean="0"/>
              <a:t>…</a:t>
            </a:r>
            <a:r>
              <a:rPr kumimoji="1" lang="en-US" altLang="zh-CN" dirty="0" smtClean="0"/>
              <a:t> end</a:t>
            </a:r>
          </a:p>
          <a:p>
            <a:r>
              <a:rPr kumimoji="1" lang="en-US" altLang="zh-CN" dirty="0" smtClean="0"/>
              <a:t>while </a:t>
            </a:r>
            <a:r>
              <a:rPr kumimoji="1" lang="mr-IN" altLang="zh-CN" dirty="0" smtClean="0"/>
              <a:t>…</a:t>
            </a:r>
            <a:r>
              <a:rPr kumimoji="1" lang="en-US" altLang="zh-CN" dirty="0" smtClean="0"/>
              <a:t> end</a:t>
            </a:r>
          </a:p>
          <a:p>
            <a:r>
              <a:rPr kumimoji="1" lang="en-US" altLang="zh-CN" dirty="0" smtClean="0"/>
              <a:t>switch </a:t>
            </a:r>
            <a:r>
              <a:rPr kumimoji="1" lang="mr-IN" altLang="zh-CN" dirty="0" smtClean="0"/>
              <a:t>…</a:t>
            </a:r>
            <a:r>
              <a:rPr kumimoji="1" lang="en-US" altLang="zh-CN" dirty="0" smtClean="0"/>
              <a:t> case </a:t>
            </a:r>
            <a:r>
              <a:rPr kumimoji="1" lang="mr-IN" altLang="zh-CN" dirty="0" smtClean="0"/>
              <a:t>…</a:t>
            </a:r>
            <a:r>
              <a:rPr kumimoji="1" lang="en-US" altLang="zh-CN" dirty="0" smtClean="0"/>
              <a:t> end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103296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/>
              <a:t>for</a:t>
            </a:r>
            <a:r>
              <a:rPr kumimoji="1" lang="zh-CN" altLang="en-US" dirty="0"/>
              <a:t> </a:t>
            </a:r>
            <a:r>
              <a:rPr kumimoji="1" lang="zh-CN" altLang="en-US" dirty="0" smtClean="0"/>
              <a:t>循环</a:t>
            </a:r>
            <a:endParaRPr kumimoji="1" lang="en-US" altLang="zh-CN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CN" altLang="en-US" dirty="0" smtClean="0">
                <a:solidFill>
                  <a:srgbClr val="FF0000"/>
                </a:solidFill>
              </a:rPr>
              <a:t>有始有终</a:t>
            </a:r>
          </a:p>
          <a:p>
            <a:pPr marL="0" indent="0">
              <a:buNone/>
            </a:pPr>
            <a:r>
              <a:rPr lang="en-US" altLang="zh-CN" dirty="0"/>
              <a:t>for n=1:N </a:t>
            </a:r>
            <a:endParaRPr lang="zh-CN" altLang="en-US" dirty="0" smtClean="0"/>
          </a:p>
          <a:p>
            <a:pPr marL="457200" lvl="1" indent="0">
              <a:buNone/>
            </a:pPr>
            <a:r>
              <a:rPr lang="zh-CN" altLang="en-US" dirty="0" smtClean="0"/>
              <a:t>要循环的代码</a:t>
            </a:r>
          </a:p>
          <a:p>
            <a:pPr marL="0" indent="0">
              <a:buNone/>
            </a:pPr>
            <a:r>
              <a:rPr lang="en-US" altLang="zh-CN" dirty="0" smtClean="0"/>
              <a:t>end </a:t>
            </a:r>
          </a:p>
          <a:p>
            <a:endParaRPr lang="en-US" altLang="zh-CN" dirty="0"/>
          </a:p>
          <a:p>
            <a:r>
              <a:rPr lang="zh-CN" altLang="en-US" dirty="0" smtClean="0"/>
              <a:t>用循环计算</a:t>
            </a:r>
            <a:r>
              <a:rPr lang="en-US" altLang="zh-CN" dirty="0" smtClean="0"/>
              <a:t>N=10000</a:t>
            </a:r>
            <a:r>
              <a:rPr lang="zh-CN" altLang="en-US" dirty="0" smtClean="0"/>
              <a:t>的值</a:t>
            </a:r>
            <a:endParaRPr lang="en-US" altLang="zh-CN" dirty="0"/>
          </a:p>
          <a:p>
            <a:endParaRPr kumimoji="1" lang="zh-CN" altLang="en-US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2155" y="4297218"/>
            <a:ext cx="1892300" cy="172720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4607625" y="2553195"/>
            <a:ext cx="1210588" cy="70788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zh-CN" altLang="en-US" sz="4000" dirty="0" smtClean="0">
                <a:solidFill>
                  <a:srgbClr val="FF0000"/>
                </a:solidFill>
              </a:rPr>
              <a:t>缩进</a:t>
            </a:r>
            <a:endParaRPr lang="zh-CN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24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If : </a:t>
            </a:r>
            <a:r>
              <a:rPr lang="zh-CN" altLang="en-US" dirty="0"/>
              <a:t>条件</a:t>
            </a:r>
            <a:r>
              <a:rPr lang="zh-CN" altLang="en-US" dirty="0" smtClean="0"/>
              <a:t>判断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kumimoji="1" lang="zh-CN" altLang="en-US" dirty="0" smtClean="0"/>
              <a:t>满足条件就运行</a:t>
            </a:r>
          </a:p>
          <a:p>
            <a:pPr lvl="1"/>
            <a:r>
              <a:rPr kumimoji="1" lang="en-US" altLang="zh-CN" dirty="0"/>
              <a:t>if </a:t>
            </a:r>
            <a:r>
              <a:rPr kumimoji="1" lang="mr-IN" altLang="zh-CN" dirty="0"/>
              <a:t>…</a:t>
            </a:r>
            <a:r>
              <a:rPr kumimoji="1" lang="en-US" altLang="zh-CN" dirty="0"/>
              <a:t> </a:t>
            </a:r>
            <a:r>
              <a:rPr kumimoji="1" lang="en-US" altLang="zh-CN" dirty="0" err="1"/>
              <a:t>elseif</a:t>
            </a:r>
            <a:r>
              <a:rPr kumimoji="1" lang="en-US" altLang="zh-CN" dirty="0"/>
              <a:t> </a:t>
            </a:r>
            <a:r>
              <a:rPr kumimoji="1" lang="mr-IN" altLang="zh-CN" dirty="0"/>
              <a:t>…</a:t>
            </a:r>
            <a:r>
              <a:rPr kumimoji="1" lang="en-US" altLang="zh-CN" dirty="0"/>
              <a:t> else </a:t>
            </a:r>
            <a:r>
              <a:rPr kumimoji="1" lang="mr-IN" altLang="zh-CN" dirty="0"/>
              <a:t>…</a:t>
            </a:r>
            <a:r>
              <a:rPr kumimoji="1" lang="en-US" altLang="zh-CN" dirty="0"/>
              <a:t> </a:t>
            </a:r>
            <a:r>
              <a:rPr kumimoji="1" lang="en-US" altLang="zh-CN" dirty="0" smtClean="0"/>
              <a:t>end</a:t>
            </a:r>
            <a:endParaRPr kumimoji="1" lang="zh-CN" altLang="en-US" dirty="0" smtClean="0"/>
          </a:p>
          <a:p>
            <a:r>
              <a:rPr lang="zh-CN" altLang="en-US" dirty="0" smtClean="0"/>
              <a:t>逻辑规则 </a:t>
            </a:r>
          </a:p>
          <a:p>
            <a:endParaRPr lang="zh-CN" altLang="en-US" dirty="0"/>
          </a:p>
          <a:p>
            <a:pPr marL="0" indent="0">
              <a:buNone/>
            </a:pPr>
            <a:r>
              <a:rPr lang="en-US" altLang="zh-CN" dirty="0" smtClean="0"/>
              <a:t>If </a:t>
            </a:r>
            <a:r>
              <a:rPr lang="zh-CN" altLang="en-US" dirty="0" smtClean="0"/>
              <a:t>一个条件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</a:t>
            </a:r>
            <a:r>
              <a:rPr lang="zh-CN" altLang="en-US" dirty="0" smtClean="0"/>
              <a:t>执行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/>
              <a:t>e</a:t>
            </a:r>
            <a:r>
              <a:rPr lang="en-US" altLang="zh-CN" dirty="0" smtClean="0"/>
              <a:t>lse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</a:t>
            </a:r>
            <a:r>
              <a:rPr lang="zh-CN" altLang="en-US" dirty="0" smtClean="0"/>
              <a:t>执行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/>
              <a:t>end</a:t>
            </a:r>
            <a:br>
              <a:rPr lang="en-US" altLang="zh-CN" dirty="0"/>
            </a:br>
            <a:endParaRPr lang="en-US" altLang="zh-CN" dirty="0"/>
          </a:p>
          <a:p>
            <a:endParaRPr kumimoji="1" lang="zh-CN" altLang="en-US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1494" y="1053728"/>
            <a:ext cx="4810755" cy="49670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0240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函数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sin, cos, tan, </a:t>
            </a:r>
            <a:r>
              <a:rPr lang="en-US" altLang="zh-CN" dirty="0" err="1" smtClean="0"/>
              <a:t>ctan</a:t>
            </a:r>
            <a:r>
              <a:rPr lang="en-US" altLang="zh-CN" dirty="0" smtClean="0"/>
              <a:t>, </a:t>
            </a:r>
            <a:r>
              <a:rPr lang="en-US" altLang="zh-CN" dirty="0" err="1" smtClean="0"/>
              <a:t>exp</a:t>
            </a:r>
            <a:r>
              <a:rPr lang="en-US" altLang="zh-CN" dirty="0" smtClean="0"/>
              <a:t>, log, log10, </a:t>
            </a:r>
            <a:r>
              <a:rPr lang="en-US" altLang="zh-CN" dirty="0" err="1" smtClean="0"/>
              <a:t>sqrt</a:t>
            </a:r>
            <a:r>
              <a:rPr lang="en-US" altLang="zh-CN" dirty="0" smtClean="0"/>
              <a:t>, …</a:t>
            </a:r>
          </a:p>
          <a:p>
            <a:r>
              <a:rPr lang="en-US" altLang="zh-CN" dirty="0" smtClean="0"/>
              <a:t>mean, sum, min, max, size, length, round, floor …</a:t>
            </a:r>
          </a:p>
          <a:p>
            <a:r>
              <a:rPr lang="zh-CN" altLang="en-US" dirty="0" smtClean="0"/>
              <a:t>所有函数都是元素操作</a:t>
            </a:r>
            <a:endParaRPr lang="en-US" altLang="zh-CN" dirty="0" smtClean="0"/>
          </a:p>
          <a:p>
            <a:endParaRPr lang="en-US" altLang="zh-CN" dirty="0"/>
          </a:p>
          <a:p>
            <a:r>
              <a:rPr lang="en-US" altLang="zh-CN" dirty="0" smtClean="0"/>
              <a:t>y = sin(x)</a:t>
            </a:r>
          </a:p>
          <a:p>
            <a:r>
              <a:rPr lang="en-US" altLang="zh-CN" dirty="0" err="1" smtClean="0"/>
              <a:t>strfind</a:t>
            </a:r>
            <a:r>
              <a:rPr lang="en-US" altLang="zh-CN" dirty="0" smtClean="0"/>
              <a:t>(sentence1, ‘love’)</a:t>
            </a:r>
          </a:p>
          <a:p>
            <a:endParaRPr lang="en-US" altLang="zh-CN" dirty="0"/>
          </a:p>
          <a:p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172427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621971" y="2039381"/>
            <a:ext cx="5241966" cy="4351338"/>
          </a:xfrm>
        </p:spPr>
        <p:txBody>
          <a:bodyPr>
            <a:normAutofit/>
          </a:bodyPr>
          <a:lstStyle/>
          <a:p>
            <a:r>
              <a:rPr kumimoji="1" lang="en-US" altLang="zh-CN" sz="4000" dirty="0" smtClean="0"/>
              <a:t>a&gt;0</a:t>
            </a:r>
          </a:p>
          <a:p>
            <a:pPr lvl="1"/>
            <a:r>
              <a:rPr kumimoji="1" lang="en-US" altLang="zh-CN" sz="4000" dirty="0" smtClean="0"/>
              <a:t>c=1</a:t>
            </a:r>
          </a:p>
          <a:p>
            <a:pPr lvl="1"/>
            <a:r>
              <a:rPr kumimoji="1" lang="en-US" altLang="zh-CN" sz="4000" dirty="0" smtClean="0"/>
              <a:t>c=0</a:t>
            </a:r>
          </a:p>
          <a:p>
            <a:r>
              <a:rPr kumimoji="1" lang="en-US" altLang="zh-CN" sz="4000" dirty="0" smtClean="0"/>
              <a:t>a&gt;0 | b&gt;0</a:t>
            </a:r>
          </a:p>
          <a:p>
            <a:pPr lvl="1"/>
            <a:r>
              <a:rPr kumimoji="1" lang="en-US" altLang="zh-CN" sz="4000" dirty="0" smtClean="0"/>
              <a:t>c=</a:t>
            </a:r>
            <a:r>
              <a:rPr kumimoji="1" lang="en-US" altLang="zh-CN" sz="4000" dirty="0" err="1" smtClean="0"/>
              <a:t>a+b</a:t>
            </a:r>
            <a:endParaRPr kumimoji="1" lang="en-US" altLang="zh-CN" sz="4000" dirty="0" smtClean="0"/>
          </a:p>
          <a:p>
            <a:pPr lvl="1"/>
            <a:r>
              <a:rPr kumimoji="1" lang="en-US" altLang="zh-CN" sz="4000" dirty="0" smtClean="0"/>
              <a:t>c=a*b</a:t>
            </a:r>
            <a:endParaRPr kumimoji="1" lang="zh-CN" altLang="en-US" sz="4000" dirty="0" smtClean="0"/>
          </a:p>
        </p:txBody>
      </p:sp>
      <p:sp>
        <p:nvSpPr>
          <p:cNvPr id="4" name="矩形 3"/>
          <p:cNvSpPr/>
          <p:nvPr/>
        </p:nvSpPr>
        <p:spPr>
          <a:xfrm>
            <a:off x="7465621" y="2039381"/>
            <a:ext cx="2889662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4000" dirty="0"/>
              <a:t>If </a:t>
            </a:r>
            <a:r>
              <a:rPr lang="zh-CN" altLang="en-US" sz="4000" dirty="0"/>
              <a:t>一个条件</a:t>
            </a:r>
            <a:endParaRPr lang="en-US" altLang="zh-CN" sz="4000" dirty="0"/>
          </a:p>
          <a:p>
            <a:r>
              <a:rPr lang="en-US" altLang="zh-CN" sz="4000" dirty="0"/>
              <a:t>    </a:t>
            </a:r>
            <a:r>
              <a:rPr lang="zh-CN" altLang="en-US" sz="4000" dirty="0"/>
              <a:t>执行</a:t>
            </a:r>
            <a:endParaRPr lang="en-US" altLang="zh-CN" sz="4000" dirty="0"/>
          </a:p>
          <a:p>
            <a:r>
              <a:rPr lang="en-US" altLang="zh-CN" sz="4000" dirty="0"/>
              <a:t>else</a:t>
            </a:r>
          </a:p>
          <a:p>
            <a:r>
              <a:rPr lang="en-US" altLang="zh-CN" sz="4000" dirty="0"/>
              <a:t>    </a:t>
            </a:r>
            <a:r>
              <a:rPr lang="zh-CN" altLang="en-US" sz="4000" dirty="0"/>
              <a:t>执行</a:t>
            </a:r>
            <a:endParaRPr lang="en-US" altLang="zh-CN" sz="4000" dirty="0"/>
          </a:p>
          <a:p>
            <a:r>
              <a:rPr lang="en-US" altLang="zh-CN" sz="4000" dirty="0"/>
              <a:t>end</a:t>
            </a:r>
            <a:endParaRPr lang="zh-CN" altLang="en-US" sz="4000" dirty="0"/>
          </a:p>
        </p:txBody>
      </p:sp>
    </p:spTree>
    <p:extLst>
      <p:ext uri="{BB962C8B-B14F-4D97-AF65-F5344CB8AC3E}">
        <p14:creationId xmlns:p14="http://schemas.microsoft.com/office/powerpoint/2010/main" val="1770619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一个简单的排序程序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zh-CN" dirty="0" err="1" smtClean="0"/>
              <a:t>a,b</a:t>
            </a:r>
            <a:r>
              <a:rPr kumimoji="1" lang="en-US" altLang="zh-CN" dirty="0" smtClean="0"/>
              <a:t> </a:t>
            </a:r>
            <a:r>
              <a:rPr kumimoji="1" lang="zh-CN" altLang="en-US" dirty="0" smtClean="0"/>
              <a:t>位置互换</a:t>
            </a:r>
            <a:endParaRPr kumimoji="1" lang="zh-CN" altLang="en-US" dirty="0"/>
          </a:p>
          <a:p>
            <a:pPr lvl="1"/>
            <a:r>
              <a:rPr kumimoji="1" lang="en-US" altLang="zh-CN" dirty="0" smtClean="0"/>
              <a:t>&gt;&gt;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c=a</a:t>
            </a:r>
            <a:r>
              <a:rPr kumimoji="1" lang="zh-CN" altLang="en-US" dirty="0" smtClean="0"/>
              <a:t> </a:t>
            </a:r>
            <a:endParaRPr kumimoji="1" lang="en-US" altLang="zh-CN" dirty="0" smtClean="0"/>
          </a:p>
          <a:p>
            <a:pPr lvl="1"/>
            <a:r>
              <a:rPr kumimoji="1" lang="en-US" altLang="zh-CN" dirty="0" smtClean="0"/>
              <a:t>&gt;&gt; a=b</a:t>
            </a:r>
            <a:r>
              <a:rPr kumimoji="1" lang="zh-CN" altLang="en-US" dirty="0" smtClean="0"/>
              <a:t> </a:t>
            </a:r>
            <a:endParaRPr kumimoji="1" lang="en-US" altLang="zh-CN" dirty="0" smtClean="0"/>
          </a:p>
          <a:p>
            <a:pPr lvl="1"/>
            <a:r>
              <a:rPr kumimoji="1" lang="en-US" altLang="zh-CN" dirty="0" smtClean="0"/>
              <a:t>&gt;&gt; b=c</a:t>
            </a:r>
            <a:r>
              <a:rPr kumimoji="1" lang="zh-CN" altLang="en-US" dirty="0" smtClean="0"/>
              <a:t> </a:t>
            </a:r>
          </a:p>
          <a:p>
            <a:r>
              <a:rPr kumimoji="1" lang="en-US" altLang="zh-CN" dirty="0" smtClean="0"/>
              <a:t>for + if</a:t>
            </a:r>
            <a:endParaRPr kumimoji="1" lang="en-US" altLang="zh-CN" dirty="0"/>
          </a:p>
          <a:p>
            <a:pPr lvl="1"/>
            <a:endParaRPr kumimoji="1" lang="en-US" altLang="zh-CN" dirty="0" smtClean="0"/>
          </a:p>
          <a:p>
            <a:pPr lvl="1"/>
            <a:endParaRPr kumimoji="1" lang="en-US" altLang="zh-CN" dirty="0" smtClean="0"/>
          </a:p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574434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/>
              <a:t>while </a:t>
            </a:r>
            <a:r>
              <a:rPr kumimoji="1" lang="zh-CN" altLang="en-US" dirty="0"/>
              <a:t>： 条件</a:t>
            </a:r>
            <a:r>
              <a:rPr kumimoji="1" lang="zh-CN" altLang="en-US" dirty="0" smtClean="0"/>
              <a:t>循环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CN" altLang="en-US" dirty="0" smtClean="0"/>
              <a:t>直到条件满足前都不会停止</a:t>
            </a:r>
            <a:endParaRPr kumimoji="1" lang="en-US" altLang="zh-CN" dirty="0" smtClean="0"/>
          </a:p>
          <a:p>
            <a:endParaRPr kumimoji="1" lang="en-US" altLang="zh-CN" dirty="0"/>
          </a:p>
          <a:p>
            <a:r>
              <a:rPr kumimoji="1" lang="zh-CN" altLang="en-US" dirty="0" smtClean="0"/>
              <a:t>计数</a:t>
            </a:r>
          </a:p>
          <a:p>
            <a:endParaRPr kumimoji="1" lang="zh-CN" altLang="en-US" dirty="0"/>
          </a:p>
          <a:p>
            <a:r>
              <a:rPr kumimoji="1" lang="zh-CN" altLang="en-US" dirty="0" smtClean="0"/>
              <a:t>经过多少次迭代，</a:t>
            </a:r>
            <a:r>
              <a:rPr kumimoji="1" lang="en-US" altLang="zh-CN" dirty="0" smtClean="0"/>
              <a:t>1/n^2</a:t>
            </a:r>
            <a:r>
              <a:rPr kumimoji="1" lang="zh-CN" altLang="en-US" dirty="0" smtClean="0"/>
              <a:t>会</a:t>
            </a:r>
            <a:r>
              <a:rPr kumimoji="1" lang="zh-CN" altLang="en-US" smtClean="0"/>
              <a:t>小于</a:t>
            </a:r>
            <a:r>
              <a:rPr kumimoji="1" lang="en-US" altLang="zh-CN" smtClean="0"/>
              <a:t>0.001 </a:t>
            </a:r>
            <a:r>
              <a:rPr kumimoji="1" lang="en-US" altLang="zh-CN" dirty="0" smtClean="0"/>
              <a:t>?</a:t>
            </a:r>
            <a:endParaRPr kumimoji="1" lang="zh-CN" altLang="en-US" dirty="0" smtClean="0"/>
          </a:p>
          <a:p>
            <a:endParaRPr kumimoji="1" lang="zh-CN" altLang="en-US" dirty="0"/>
          </a:p>
          <a:p>
            <a:r>
              <a:rPr kumimoji="1" lang="en-US" altLang="zh-CN" smtClean="0"/>
              <a:t>1e-10 </a:t>
            </a:r>
            <a:r>
              <a:rPr kumimoji="1" lang="en-US" altLang="zh-CN" dirty="0"/>
              <a:t>?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754721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CN" altLang="en-US" dirty="0" smtClean="0"/>
              <a:t>死循环与过多循环</a:t>
            </a:r>
          </a:p>
          <a:p>
            <a:endParaRPr kumimoji="1" lang="zh-CN" altLang="en-US" dirty="0"/>
          </a:p>
          <a:p>
            <a:r>
              <a:rPr kumimoji="1" lang="en-US" altLang="zh-CN" dirty="0" err="1" smtClean="0"/>
              <a:t>Ctrl+C</a:t>
            </a:r>
            <a:endParaRPr kumimoji="1" lang="en-US" altLang="zh-CN" dirty="0" smtClean="0"/>
          </a:p>
          <a:p>
            <a:endParaRPr kumimoji="1" lang="en-US" altLang="zh-CN" dirty="0"/>
          </a:p>
          <a:p>
            <a:r>
              <a:rPr kumimoji="1" lang="zh-CN" altLang="en-US" dirty="0" smtClean="0"/>
              <a:t>循环控制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975828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/>
              <a:t>switch : </a:t>
            </a:r>
            <a:r>
              <a:rPr kumimoji="1" lang="zh-CN" altLang="en-US" dirty="0"/>
              <a:t>条件</a:t>
            </a:r>
            <a:r>
              <a:rPr kumimoji="1" lang="zh-CN" altLang="en-US" dirty="0" smtClean="0"/>
              <a:t>选择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CN" altLang="en-US" dirty="0" smtClean="0"/>
              <a:t>特定的，有限的条件</a:t>
            </a:r>
          </a:p>
          <a:p>
            <a:r>
              <a:rPr kumimoji="1" lang="en-US" altLang="zh-CN" dirty="0" smtClean="0"/>
              <a:t>switch </a:t>
            </a:r>
            <a:r>
              <a:rPr kumimoji="1" lang="zh-CN" altLang="en-US" dirty="0" smtClean="0"/>
              <a:t>变量</a:t>
            </a:r>
            <a:endParaRPr kumimoji="1" lang="en-US" altLang="zh-CN" dirty="0" smtClean="0"/>
          </a:p>
          <a:p>
            <a:pPr lvl="1"/>
            <a:r>
              <a:rPr kumimoji="1" lang="en-US" altLang="zh-CN" dirty="0" smtClean="0"/>
              <a:t>case </a:t>
            </a:r>
            <a:r>
              <a:rPr kumimoji="1" lang="zh-CN" altLang="en-US" dirty="0" smtClean="0"/>
              <a:t>特定变量值</a:t>
            </a:r>
            <a:r>
              <a:rPr kumimoji="1" lang="en-US" altLang="zh-CN" dirty="0" smtClean="0"/>
              <a:t>1</a:t>
            </a:r>
            <a:endParaRPr kumimoji="1" lang="zh-CN" altLang="en-US" dirty="0" smtClean="0"/>
          </a:p>
          <a:p>
            <a:pPr lvl="1"/>
            <a:r>
              <a:rPr kumimoji="1" lang="en-US" altLang="zh-CN" dirty="0"/>
              <a:t>case </a:t>
            </a:r>
            <a:r>
              <a:rPr kumimoji="1" lang="zh-CN" altLang="en-US" dirty="0"/>
              <a:t>特定变量</a:t>
            </a:r>
            <a:r>
              <a:rPr kumimoji="1" lang="zh-CN" altLang="en-US" dirty="0" smtClean="0"/>
              <a:t>值</a:t>
            </a:r>
            <a:r>
              <a:rPr kumimoji="1" lang="en-US" altLang="zh-CN" dirty="0" smtClean="0"/>
              <a:t>2</a:t>
            </a:r>
            <a:endParaRPr kumimoji="1" lang="zh-CN" altLang="en-US" dirty="0"/>
          </a:p>
          <a:p>
            <a:pPr lvl="1"/>
            <a:r>
              <a:rPr kumimoji="1" lang="en-US" altLang="zh-CN" dirty="0"/>
              <a:t>case </a:t>
            </a:r>
            <a:r>
              <a:rPr kumimoji="1" lang="zh-CN" altLang="en-US" dirty="0"/>
              <a:t>特定变量</a:t>
            </a:r>
            <a:r>
              <a:rPr kumimoji="1" lang="zh-CN" altLang="en-US" dirty="0" smtClean="0"/>
              <a:t>值</a:t>
            </a:r>
            <a:r>
              <a:rPr kumimoji="1" lang="en-US" altLang="zh-CN" dirty="0" smtClean="0"/>
              <a:t>3</a:t>
            </a:r>
            <a:endParaRPr kumimoji="1" lang="zh-CN" altLang="en-US" dirty="0"/>
          </a:p>
          <a:p>
            <a:pPr lvl="1"/>
            <a:r>
              <a:rPr kumimoji="1" lang="mr-IN" altLang="zh-CN" dirty="0" smtClean="0"/>
              <a:t>…</a:t>
            </a:r>
            <a:endParaRPr kumimoji="1" lang="en-US" altLang="zh-CN" dirty="0" smtClean="0"/>
          </a:p>
          <a:p>
            <a:pPr lvl="1"/>
            <a:r>
              <a:rPr kumimoji="1" lang="en-US" altLang="zh-CN" dirty="0"/>
              <a:t>case </a:t>
            </a:r>
            <a:r>
              <a:rPr kumimoji="1" lang="zh-CN" altLang="en-US" dirty="0"/>
              <a:t>特定变量</a:t>
            </a:r>
            <a:r>
              <a:rPr kumimoji="1" lang="zh-CN" altLang="en-US" dirty="0" smtClean="0"/>
              <a:t>值</a:t>
            </a:r>
            <a:r>
              <a:rPr kumimoji="1" lang="en-US" altLang="zh-CN" dirty="0" smtClean="0"/>
              <a:t>n</a:t>
            </a:r>
          </a:p>
          <a:p>
            <a:r>
              <a:rPr kumimoji="1" lang="en-US" altLang="zh-CN" dirty="0" smtClean="0"/>
              <a:t>end</a:t>
            </a:r>
            <a:endParaRPr kumimoji="1" lang="zh-CN" altLang="en-US" dirty="0" smtClean="0"/>
          </a:p>
          <a:p>
            <a:pPr lvl="1"/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92854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子函数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系统函数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zh-CN" altLang="en-US" dirty="0" smtClean="0"/>
              <a:t>自己创建函数</a:t>
            </a:r>
            <a:endParaRPr lang="en-US" altLang="zh-CN" dirty="0" smtClean="0"/>
          </a:p>
          <a:p>
            <a:endParaRPr lang="en-US" altLang="zh-CN" dirty="0"/>
          </a:p>
          <a:p>
            <a:r>
              <a:rPr lang="en-US" altLang="zh-CN" dirty="0" smtClean="0"/>
              <a:t>Help </a:t>
            </a:r>
          </a:p>
          <a:p>
            <a:pPr lvl="1"/>
            <a:r>
              <a:rPr lang="zh-CN" altLang="en-US" dirty="0" smtClean="0"/>
              <a:t>内容来自程序前注释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953694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创建你自己的函数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zh-CN" dirty="0" smtClean="0"/>
              <a:t>M-file</a:t>
            </a:r>
            <a:r>
              <a:rPr kumimoji="1" lang="zh-CN" altLang="en-US" dirty="0" smtClean="0"/>
              <a:t>： </a:t>
            </a:r>
            <a:r>
              <a:rPr kumimoji="1" lang="en-US" altLang="zh-CN" dirty="0" smtClean="0"/>
              <a:t>.m</a:t>
            </a:r>
            <a:r>
              <a:rPr kumimoji="1" lang="zh-CN" altLang="en-US" dirty="0" smtClean="0"/>
              <a:t>文件</a:t>
            </a:r>
            <a:endParaRPr kumimoji="1" lang="en-US" altLang="zh-CN" dirty="0" smtClean="0"/>
          </a:p>
          <a:p>
            <a:r>
              <a:rPr kumimoji="1" lang="zh-CN" altLang="en-US" dirty="0" smtClean="0"/>
              <a:t>脚本： 可以直接运行</a:t>
            </a:r>
          </a:p>
          <a:p>
            <a:r>
              <a:rPr kumimoji="1" lang="zh-CN" altLang="en-US" dirty="0" smtClean="0"/>
              <a:t>子函数</a:t>
            </a:r>
            <a:r>
              <a:rPr kumimoji="1" lang="en-US" altLang="zh-CN" dirty="0" smtClean="0"/>
              <a:t>(function)</a:t>
            </a:r>
            <a:r>
              <a:rPr kumimoji="1" lang="zh-CN" altLang="en-US" dirty="0" smtClean="0"/>
              <a:t> ： 不能直接运行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60174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function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zh-CN" dirty="0" smtClean="0"/>
              <a:t>function</a:t>
            </a:r>
            <a:r>
              <a:rPr kumimoji="1" lang="zh-CN" altLang="en-US" dirty="0" smtClean="0"/>
              <a:t> 输出值 </a:t>
            </a:r>
            <a:r>
              <a:rPr kumimoji="1" lang="en-US" altLang="zh-CN" dirty="0" smtClean="0"/>
              <a:t>=</a:t>
            </a:r>
            <a:r>
              <a:rPr kumimoji="1" lang="zh-CN" altLang="en-US" dirty="0" smtClean="0"/>
              <a:t> 函数名（输入值）</a:t>
            </a:r>
          </a:p>
          <a:p>
            <a:endParaRPr kumimoji="1" lang="zh-CN" altLang="en-US" dirty="0" smtClean="0"/>
          </a:p>
          <a:p>
            <a:r>
              <a:rPr kumimoji="1" lang="zh-CN" altLang="en-US" dirty="0" smtClean="0"/>
              <a:t>文件名和函数名一致</a:t>
            </a:r>
          </a:p>
          <a:p>
            <a:r>
              <a:rPr kumimoji="1" lang="zh-CN" altLang="en-US" dirty="0" smtClean="0"/>
              <a:t>命名规则同变量</a:t>
            </a:r>
          </a:p>
          <a:p>
            <a:r>
              <a:rPr kumimoji="1" lang="zh-CN" altLang="en-US" dirty="0" smtClean="0"/>
              <a:t>输入／输出可省略</a:t>
            </a:r>
          </a:p>
          <a:p>
            <a:endParaRPr kumimoji="1" lang="zh-CN" altLang="en-US" dirty="0"/>
          </a:p>
          <a:p>
            <a:r>
              <a:rPr kumimoji="1" lang="zh-CN" altLang="en-US" dirty="0" smtClean="0"/>
              <a:t>详细的</a:t>
            </a:r>
            <a:r>
              <a:rPr kumimoji="1" lang="en-US" altLang="zh-CN" dirty="0" err="1" smtClean="0"/>
              <a:t>Input/Output</a:t>
            </a:r>
            <a:r>
              <a:rPr kumimoji="1" lang="en-US" altLang="zh-CN" dirty="0" smtClean="0"/>
              <a:t> </a:t>
            </a:r>
            <a:r>
              <a:rPr kumimoji="1" lang="zh-CN" altLang="en-US" dirty="0" smtClean="0"/>
              <a:t>注释</a:t>
            </a:r>
            <a:endParaRPr kumimoji="1" lang="en-US" altLang="zh-CN" dirty="0" smtClean="0"/>
          </a:p>
          <a:p>
            <a:pPr marL="0" indent="0">
              <a:buNone/>
            </a:pPr>
            <a:endParaRPr kumimoji="1" lang="zh-CN" altLang="en-US" dirty="0" smtClean="0"/>
          </a:p>
          <a:p>
            <a:pPr marL="0" indent="0">
              <a:buNone/>
            </a:pP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14339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子函数中的变量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CN" altLang="en-US" dirty="0" smtClean="0"/>
              <a:t>独立： 与外部无关</a:t>
            </a:r>
          </a:p>
          <a:p>
            <a:endParaRPr kumimoji="1" lang="zh-CN" altLang="en-US" dirty="0"/>
          </a:p>
          <a:p>
            <a:r>
              <a:rPr lang="zh-CN" altLang="en-US" dirty="0" smtClean="0"/>
              <a:t>全局变量</a:t>
            </a:r>
          </a:p>
          <a:p>
            <a:pPr lvl="1"/>
            <a:r>
              <a:rPr lang="en-US" altLang="zh-CN" dirty="0" smtClean="0"/>
              <a:t>global </a:t>
            </a:r>
            <a:r>
              <a:rPr lang="en-US" altLang="zh-CN" dirty="0"/>
              <a:t>a b </a:t>
            </a:r>
            <a:r>
              <a:rPr lang="en-US" altLang="zh-CN" dirty="0" smtClean="0"/>
              <a:t>c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内外均需强调</a:t>
            </a:r>
          </a:p>
          <a:p>
            <a:pPr lvl="1"/>
            <a:endParaRPr lang="zh-CN" altLang="en-US" dirty="0"/>
          </a:p>
          <a:p>
            <a:endParaRPr lang="en-US" altLang="zh-CN" dirty="0"/>
          </a:p>
          <a:p>
            <a:pPr marL="0" indent="0">
              <a:buNone/>
            </a:pP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313368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子函数的调用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CN" altLang="en-US" dirty="0" smtClean="0"/>
              <a:t>添加子函数的路径进入当前工作环境</a:t>
            </a:r>
            <a:endParaRPr kumimoji="1" lang="en-US" altLang="zh-CN" dirty="0" smtClean="0"/>
          </a:p>
          <a:p>
            <a:r>
              <a:rPr kumimoji="1" lang="zh-CN" altLang="en-US" dirty="0" smtClean="0"/>
              <a:t>多输出</a:t>
            </a:r>
          </a:p>
          <a:p>
            <a:pPr lvl="1"/>
            <a:r>
              <a:rPr kumimoji="1" lang="en-US" altLang="zh-CN" dirty="0" smtClean="0"/>
              <a:t>[</a:t>
            </a:r>
            <a:r>
              <a:rPr kumimoji="1" lang="en-US" altLang="zh-CN" dirty="0" err="1" smtClean="0"/>
              <a:t>a,b</a:t>
            </a:r>
            <a:r>
              <a:rPr kumimoji="1" lang="en-US" altLang="zh-CN" dirty="0"/>
              <a:t>]=function </a:t>
            </a:r>
            <a:r>
              <a:rPr kumimoji="1" lang="en-US" altLang="zh-CN" dirty="0" smtClean="0"/>
              <a:t>test1(</a:t>
            </a:r>
            <a:r>
              <a:rPr kumimoji="1" lang="en-US" altLang="zh-CN" dirty="0" err="1" smtClean="0"/>
              <a:t>c,d</a:t>
            </a:r>
            <a:r>
              <a:rPr kumimoji="1" lang="en-US" altLang="zh-CN" dirty="0"/>
              <a:t>)</a:t>
            </a:r>
          </a:p>
          <a:p>
            <a:pPr lvl="1"/>
            <a:r>
              <a:rPr kumimoji="1" lang="en-US" altLang="zh-CN" dirty="0" smtClean="0"/>
              <a:t>test1 c d</a:t>
            </a:r>
          </a:p>
          <a:p>
            <a:r>
              <a:rPr kumimoji="1" lang="zh-CN" altLang="en-US" dirty="0" smtClean="0"/>
              <a:t>多输出的省略 </a:t>
            </a:r>
            <a:endParaRPr kumimoji="1" lang="en-US" altLang="zh-CN" dirty="0"/>
          </a:p>
          <a:p>
            <a:pPr lvl="1"/>
            <a:r>
              <a:rPr kumimoji="1" lang="en-US" altLang="zh-CN" dirty="0" smtClean="0"/>
              <a:t>[~,b]=</a:t>
            </a:r>
            <a:r>
              <a:rPr kumimoji="1" lang="en-US" altLang="zh-CN" dirty="0"/>
              <a:t>function </a:t>
            </a:r>
            <a:r>
              <a:rPr kumimoji="1" lang="en-US" altLang="zh-CN" dirty="0" smtClean="0"/>
              <a:t>test(</a:t>
            </a:r>
            <a:r>
              <a:rPr kumimoji="1" lang="en-US" altLang="zh-CN" dirty="0" err="1" smtClean="0"/>
              <a:t>c,d</a:t>
            </a:r>
            <a:r>
              <a:rPr kumimoji="1" lang="en-US" altLang="zh-CN" dirty="0" smtClean="0"/>
              <a:t>)</a:t>
            </a:r>
          </a:p>
          <a:p>
            <a:pPr marL="457200" lvl="1" indent="0">
              <a:buNone/>
            </a:pPr>
            <a:endParaRPr kumimoji="1" lang="en-US" altLang="zh-CN" dirty="0"/>
          </a:p>
          <a:p>
            <a:pPr lvl="1"/>
            <a:endParaRPr kumimoji="1" lang="zh-CN" altLang="en-US" dirty="0" smtClean="0"/>
          </a:p>
          <a:p>
            <a:endParaRPr kumimoji="1" lang="zh-CN" altLang="en-US" dirty="0" smtClean="0"/>
          </a:p>
          <a:p>
            <a:pPr lvl="1"/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8063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逻辑运算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zh-CN" altLang="en-US" dirty="0" smtClean="0"/>
              <a:t>关系符号</a:t>
            </a:r>
            <a:endParaRPr lang="en-US" altLang="zh-CN" dirty="0" smtClean="0"/>
          </a:p>
          <a:p>
            <a:pPr lvl="1">
              <a:lnSpc>
                <a:spcPct val="150000"/>
              </a:lnSpc>
            </a:pPr>
            <a:r>
              <a:rPr lang="en-US" altLang="zh-CN" dirty="0" smtClean="0"/>
              <a:t>==, &gt;, &gt;=, &lt;, &lt;=, ~=</a:t>
            </a:r>
          </a:p>
          <a:p>
            <a:pPr lvl="1">
              <a:lnSpc>
                <a:spcPct val="150000"/>
              </a:lnSpc>
            </a:pPr>
            <a:r>
              <a:rPr lang="zh-CN" altLang="en-US" dirty="0" smtClean="0"/>
              <a:t>结果返回 </a:t>
            </a:r>
            <a:r>
              <a:rPr lang="en-US" altLang="zh-CN" dirty="0" smtClean="0"/>
              <a:t>1 </a:t>
            </a:r>
            <a:r>
              <a:rPr lang="zh-CN" altLang="en-US" dirty="0" smtClean="0"/>
              <a:t>或 </a:t>
            </a:r>
            <a:r>
              <a:rPr lang="en-US" altLang="zh-CN" dirty="0" smtClean="0"/>
              <a:t>0</a:t>
            </a:r>
          </a:p>
          <a:p>
            <a:pPr>
              <a:lnSpc>
                <a:spcPct val="150000"/>
              </a:lnSpc>
            </a:pPr>
            <a:r>
              <a:rPr lang="zh-CN" altLang="en-US" dirty="0" smtClean="0"/>
              <a:t>逻辑符号</a:t>
            </a:r>
            <a:endParaRPr lang="en-US" altLang="zh-CN" dirty="0" smtClean="0"/>
          </a:p>
          <a:p>
            <a:pPr lvl="1">
              <a:lnSpc>
                <a:spcPct val="150000"/>
              </a:lnSpc>
            </a:pPr>
            <a:r>
              <a:rPr lang="en-US" altLang="zh-CN" dirty="0" smtClean="0"/>
              <a:t>&amp;, |, ~</a:t>
            </a:r>
          </a:p>
          <a:p>
            <a:pPr lvl="1">
              <a:lnSpc>
                <a:spcPct val="150000"/>
              </a:lnSpc>
            </a:pPr>
            <a:r>
              <a:rPr lang="zh-CN" altLang="en-US" dirty="0" smtClean="0"/>
              <a:t>结果返回 </a:t>
            </a:r>
            <a:r>
              <a:rPr lang="en-US" altLang="zh-CN" dirty="0" smtClean="0"/>
              <a:t>1 </a:t>
            </a:r>
            <a:r>
              <a:rPr lang="zh-CN" altLang="en-US" dirty="0" smtClean="0"/>
              <a:t>或 </a:t>
            </a:r>
            <a:r>
              <a:rPr lang="en-US" altLang="zh-CN" dirty="0" smtClean="0"/>
              <a:t>0</a:t>
            </a:r>
            <a:endParaRPr lang="zh-CN" altLang="en-US" dirty="0"/>
          </a:p>
        </p:txBody>
      </p:sp>
      <p:sp>
        <p:nvSpPr>
          <p:cNvPr id="4" name="文本框 3"/>
          <p:cNvSpPr txBox="1"/>
          <p:nvPr/>
        </p:nvSpPr>
        <p:spPr>
          <a:xfrm>
            <a:off x="7108372" y="2800965"/>
            <a:ext cx="391325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dirty="0" smtClean="0">
                <a:solidFill>
                  <a:srgbClr val="FF0000"/>
                </a:solidFill>
              </a:rPr>
              <a:t>真 </a:t>
            </a:r>
            <a:r>
              <a:rPr lang="en-US" altLang="zh-CN" sz="3600" dirty="0" smtClean="0">
                <a:solidFill>
                  <a:srgbClr val="FF0000"/>
                </a:solidFill>
              </a:rPr>
              <a:t>1</a:t>
            </a:r>
            <a:r>
              <a:rPr lang="zh-CN" altLang="en-US" sz="3600" dirty="0" smtClean="0">
                <a:solidFill>
                  <a:srgbClr val="FF0000"/>
                </a:solidFill>
              </a:rPr>
              <a:t>， 所有非零数</a:t>
            </a:r>
            <a:endParaRPr lang="en-US" altLang="zh-CN" sz="3600" dirty="0" smtClean="0">
              <a:solidFill>
                <a:srgbClr val="FF0000"/>
              </a:solidFill>
            </a:endParaRPr>
          </a:p>
          <a:p>
            <a:r>
              <a:rPr lang="zh-CN" altLang="en-US" sz="3600" dirty="0" smtClean="0">
                <a:solidFill>
                  <a:srgbClr val="FF0000"/>
                </a:solidFill>
              </a:rPr>
              <a:t>假 </a:t>
            </a:r>
            <a:r>
              <a:rPr lang="en-US" altLang="zh-CN" sz="3600" dirty="0" smtClean="0">
                <a:solidFill>
                  <a:srgbClr val="FF0000"/>
                </a:solidFill>
              </a:rPr>
              <a:t>0</a:t>
            </a:r>
            <a:endParaRPr lang="zh-CN" altLang="en-US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0225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练习</a:t>
            </a:r>
            <a:r>
              <a:rPr lang="en-US" altLang="zh-CN" dirty="0" smtClean="0"/>
              <a:t>1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写一个程序，把输入的一维矩阵颠倒顺序输出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en-US" altLang="zh-CN" dirty="0" smtClean="0"/>
              <a:t>Input </a:t>
            </a:r>
            <a:r>
              <a:rPr lang="en-US" altLang="zh-CN" dirty="0" smtClean="0">
                <a:sym typeface="Wingdings" panose="05000000000000000000" pitchFamily="2" charset="2"/>
              </a:rPr>
              <a:t> data</a:t>
            </a:r>
          </a:p>
          <a:p>
            <a:r>
              <a:rPr lang="en-US" altLang="zh-CN" dirty="0" smtClean="0">
                <a:sym typeface="Wingdings" panose="05000000000000000000" pitchFamily="2" charset="2"/>
              </a:rPr>
              <a:t>Output  </a:t>
            </a:r>
            <a:r>
              <a:rPr lang="en-US" altLang="zh-CN" dirty="0" err="1" smtClean="0">
                <a:sym typeface="Wingdings" panose="05000000000000000000" pitchFamily="2" charset="2"/>
              </a:rPr>
              <a:t>newdata</a:t>
            </a:r>
            <a:endParaRPr lang="en-US" altLang="zh-CN" dirty="0" smtClean="0">
              <a:sym typeface="Wingdings" panose="05000000000000000000" pitchFamily="2" charset="2"/>
            </a:endParaRPr>
          </a:p>
          <a:p>
            <a:r>
              <a:rPr lang="en-US" altLang="zh-CN" dirty="0" smtClean="0">
                <a:sym typeface="Wingdings" panose="05000000000000000000" pitchFamily="2" charset="2"/>
              </a:rPr>
              <a:t>For </a:t>
            </a:r>
            <a:r>
              <a:rPr lang="zh-CN" altLang="en-US" dirty="0" smtClean="0">
                <a:sym typeface="Wingdings" panose="05000000000000000000" pitchFamily="2" charset="2"/>
              </a:rPr>
              <a:t>语句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5963359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练习</a:t>
            </a:r>
            <a:r>
              <a:rPr lang="en-US" altLang="zh-CN" dirty="0" smtClean="0"/>
              <a:t>2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写一个程序，输入一维矩阵，计算相邻两个数的差</a:t>
            </a:r>
            <a:endParaRPr lang="en-US" altLang="zh-CN" dirty="0" smtClean="0"/>
          </a:p>
          <a:p>
            <a:endParaRPr lang="en-US" altLang="zh-CN" dirty="0"/>
          </a:p>
          <a:p>
            <a:r>
              <a:rPr lang="en-US" altLang="zh-CN" dirty="0" smtClean="0"/>
              <a:t>[2 7 9 0 1 -6] </a:t>
            </a:r>
            <a:r>
              <a:rPr lang="en-US" altLang="zh-CN" dirty="0" smtClean="0">
                <a:sym typeface="Wingdings" panose="05000000000000000000" pitchFamily="2" charset="2"/>
              </a:rPr>
              <a:t> [5 2 -9 1 -7]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en-US" altLang="zh-CN" dirty="0" smtClean="0"/>
              <a:t>Input </a:t>
            </a:r>
            <a:r>
              <a:rPr lang="en-US" altLang="zh-CN" dirty="0" smtClean="0">
                <a:sym typeface="Wingdings" panose="05000000000000000000" pitchFamily="2" charset="2"/>
              </a:rPr>
              <a:t> data</a:t>
            </a:r>
          </a:p>
          <a:p>
            <a:r>
              <a:rPr lang="en-US" altLang="zh-CN" dirty="0" smtClean="0">
                <a:sym typeface="Wingdings" panose="05000000000000000000" pitchFamily="2" charset="2"/>
              </a:rPr>
              <a:t>Output  </a:t>
            </a:r>
            <a:r>
              <a:rPr lang="en-US" altLang="zh-CN" dirty="0" err="1" smtClean="0">
                <a:sym typeface="Wingdings" panose="05000000000000000000" pitchFamily="2" charset="2"/>
              </a:rPr>
              <a:t>newdata</a:t>
            </a:r>
            <a:endParaRPr lang="en-US" altLang="zh-CN" dirty="0" smtClean="0">
              <a:sym typeface="Wingdings" panose="05000000000000000000" pitchFamily="2" charset="2"/>
            </a:endParaRPr>
          </a:p>
          <a:p>
            <a:r>
              <a:rPr lang="en-US" altLang="zh-CN" dirty="0" smtClean="0">
                <a:sym typeface="Wingdings" panose="05000000000000000000" pitchFamily="2" charset="2"/>
              </a:rPr>
              <a:t>For </a:t>
            </a:r>
            <a:r>
              <a:rPr lang="zh-CN" altLang="en-US" dirty="0" smtClean="0">
                <a:sym typeface="Wingdings" panose="05000000000000000000" pitchFamily="2" charset="2"/>
              </a:rPr>
              <a:t>语句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4321948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作业</a:t>
            </a:r>
            <a:r>
              <a:rPr lang="en-US" altLang="zh-CN" dirty="0" smtClean="0"/>
              <a:t>2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题目</a:t>
            </a:r>
            <a:r>
              <a:rPr lang="en-US" altLang="zh-CN" dirty="0" smtClean="0"/>
              <a:t>1</a:t>
            </a:r>
            <a:r>
              <a:rPr lang="zh-CN" altLang="en-US" dirty="0" smtClean="0"/>
              <a:t>：写一个程序计算恒星光度（</a:t>
            </a:r>
            <a:r>
              <a:rPr lang="en-US" altLang="zh-CN" dirty="0" smtClean="0"/>
              <a:t>.m</a:t>
            </a:r>
            <a:r>
              <a:rPr lang="zh-CN" altLang="en-US" dirty="0" smtClean="0"/>
              <a:t>文件）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en-US" altLang="zh-CN" dirty="0" smtClean="0"/>
              <a:t>Mass = 0.1 </a:t>
            </a:r>
            <a:r>
              <a:rPr lang="zh-CN" altLang="en-US" dirty="0" smtClean="0"/>
              <a:t>到 </a:t>
            </a:r>
            <a:r>
              <a:rPr lang="en-US" altLang="zh-CN" dirty="0" smtClean="0"/>
              <a:t>30</a:t>
            </a:r>
            <a:r>
              <a:rPr lang="zh-CN" altLang="en-US" dirty="0" smtClean="0"/>
              <a:t>，一共</a:t>
            </a:r>
            <a:r>
              <a:rPr lang="en-US" altLang="zh-CN" dirty="0" smtClean="0"/>
              <a:t>1000</a:t>
            </a:r>
            <a:r>
              <a:rPr lang="zh-CN" altLang="en-US" dirty="0" smtClean="0"/>
              <a:t>个值（利用循环、分支）</a:t>
            </a:r>
            <a:endParaRPr lang="en-US" altLang="zh-CN" dirty="0" smtClean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2575" y="3559629"/>
            <a:ext cx="6111746" cy="2882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7039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724395"/>
            <a:ext cx="10515600" cy="5452568"/>
          </a:xfrm>
        </p:spPr>
        <p:txBody>
          <a:bodyPr/>
          <a:lstStyle/>
          <a:p>
            <a:r>
              <a:rPr lang="zh-CN" altLang="en-US" dirty="0" smtClean="0"/>
              <a:t>题目</a:t>
            </a:r>
            <a:r>
              <a:rPr lang="en-US" altLang="zh-CN" dirty="0" smtClean="0"/>
              <a:t>2</a:t>
            </a:r>
            <a:r>
              <a:rPr lang="zh-CN" altLang="en-US" dirty="0" smtClean="0"/>
              <a:t>：写一个</a:t>
            </a:r>
            <a:r>
              <a:rPr lang="zh-CN" altLang="en-US" b="1" dirty="0" smtClean="0">
                <a:solidFill>
                  <a:srgbClr val="FF0000"/>
                </a:solidFill>
              </a:rPr>
              <a:t>赤道坐标转换为银道坐标</a:t>
            </a:r>
            <a:r>
              <a:rPr lang="zh-CN" altLang="en-US" dirty="0" smtClean="0"/>
              <a:t>的子函数（</a:t>
            </a:r>
            <a:r>
              <a:rPr lang="en-US" altLang="zh-CN" dirty="0" smtClean="0"/>
              <a:t>.m</a:t>
            </a:r>
            <a:r>
              <a:rPr lang="zh-CN" altLang="en-US" dirty="0" smtClean="0"/>
              <a:t>文件）</a:t>
            </a:r>
            <a:endParaRPr lang="en-US" altLang="zh-CN" dirty="0" smtClean="0"/>
          </a:p>
          <a:p>
            <a:r>
              <a:rPr lang="en-US" altLang="zh-CN" dirty="0" smtClean="0"/>
              <a:t>[</a:t>
            </a:r>
            <a:r>
              <a:rPr lang="en-US" altLang="zh-CN" dirty="0" err="1" smtClean="0"/>
              <a:t>l,b</a:t>
            </a:r>
            <a:r>
              <a:rPr lang="en-US" altLang="zh-CN" dirty="0" smtClean="0"/>
              <a:t>] = </a:t>
            </a:r>
            <a:r>
              <a:rPr lang="en-US" altLang="zh-CN" dirty="0" err="1" smtClean="0"/>
              <a:t>eqtogal</a:t>
            </a:r>
            <a:r>
              <a:rPr lang="en-US" altLang="zh-CN" dirty="0" smtClean="0"/>
              <a:t>(</a:t>
            </a:r>
            <a:r>
              <a:rPr lang="en-US" altLang="zh-CN" dirty="0" err="1" smtClean="0"/>
              <a:t>ra,dec</a:t>
            </a:r>
            <a:r>
              <a:rPr lang="en-US" altLang="zh-CN" dirty="0" smtClean="0"/>
              <a:t>)</a:t>
            </a:r>
          </a:p>
          <a:p>
            <a:endParaRPr lang="en-US" altLang="zh-CN" dirty="0"/>
          </a:p>
          <a:p>
            <a:pPr marL="0" indent="0">
              <a:buNone/>
            </a:pPr>
            <a:r>
              <a:rPr lang="zh-CN" altLang="en-US" dirty="0" smtClean="0"/>
              <a:t>银心位置 </a:t>
            </a:r>
            <a:r>
              <a:rPr lang="en-US" altLang="zh-CN" dirty="0" err="1" smtClean="0"/>
              <a:t>ra</a:t>
            </a:r>
            <a:r>
              <a:rPr lang="en-US" altLang="zh-CN" dirty="0" smtClean="0"/>
              <a:t>=266.405, </a:t>
            </a:r>
            <a:r>
              <a:rPr lang="en-US" altLang="zh-CN" dirty="0" err="1" smtClean="0"/>
              <a:t>dec</a:t>
            </a:r>
            <a:r>
              <a:rPr lang="en-US" altLang="zh-CN" dirty="0" smtClean="0"/>
              <a:t>=</a:t>
            </a:r>
            <a:r>
              <a:rPr lang="en-US" altLang="zh-CN" dirty="0"/>
              <a:t>-28.936</a:t>
            </a:r>
            <a:endParaRPr lang="en-US" altLang="zh-CN" dirty="0" smtClean="0"/>
          </a:p>
          <a:p>
            <a:endParaRPr lang="zh-CN" altLang="en-US" dirty="0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2740" y="3690540"/>
            <a:ext cx="7766517" cy="865953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6584" y="4556493"/>
            <a:ext cx="6787417" cy="639174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260" y="5240207"/>
            <a:ext cx="10271479" cy="716281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4413" y="2085152"/>
            <a:ext cx="5239176" cy="10762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5263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逻辑运算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altLang="zh-CN" dirty="0" smtClean="0"/>
              <a:t>comp1 = [-3 5 1 0];</a:t>
            </a:r>
          </a:p>
          <a:p>
            <a:pPr>
              <a:lnSpc>
                <a:spcPct val="150000"/>
              </a:lnSpc>
            </a:pPr>
            <a:r>
              <a:rPr lang="en-US" altLang="zh-CN" dirty="0" smtClean="0"/>
              <a:t>comp2 = [2 0 1 1];</a:t>
            </a:r>
          </a:p>
          <a:p>
            <a:pPr>
              <a:lnSpc>
                <a:spcPct val="150000"/>
              </a:lnSpc>
            </a:pPr>
            <a:r>
              <a:rPr lang="en-US" altLang="zh-CN" dirty="0" err="1" smtClean="0"/>
              <a:t>result_com</a:t>
            </a:r>
            <a:r>
              <a:rPr lang="en-US" altLang="zh-CN" dirty="0" smtClean="0"/>
              <a:t> = (comp1&gt;comp2)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98482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help </a:t>
            </a:r>
            <a:r>
              <a:rPr lang="zh-CN" altLang="en-US" dirty="0" smtClean="0"/>
              <a:t>系统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zh-CN" altLang="en-US" dirty="0" smtClean="0"/>
              <a:t>极其先进和完善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zh-CN" altLang="en-US" dirty="0" smtClean="0"/>
              <a:t>调用方式</a:t>
            </a:r>
            <a:endParaRPr lang="en-US" altLang="zh-CN" dirty="0" smtClean="0"/>
          </a:p>
          <a:p>
            <a:pPr lvl="1">
              <a:lnSpc>
                <a:spcPct val="150000"/>
              </a:lnSpc>
            </a:pPr>
            <a:r>
              <a:rPr lang="en-US" altLang="zh-CN" dirty="0" smtClean="0"/>
              <a:t>&gt;&gt; help </a:t>
            </a:r>
            <a:r>
              <a:rPr lang="zh-CN" altLang="en-US" dirty="0" smtClean="0"/>
              <a:t>函数名</a:t>
            </a:r>
            <a:endParaRPr lang="en-US" altLang="zh-CN" dirty="0" smtClean="0"/>
          </a:p>
          <a:p>
            <a:pPr lvl="1">
              <a:lnSpc>
                <a:spcPct val="150000"/>
              </a:lnSpc>
            </a:pPr>
            <a:r>
              <a:rPr lang="en-US" altLang="zh-CN" dirty="0" smtClean="0"/>
              <a:t>&gt;&gt; doc </a:t>
            </a:r>
            <a:r>
              <a:rPr lang="zh-CN" altLang="en-US" dirty="0" smtClean="0"/>
              <a:t>函数名</a:t>
            </a:r>
            <a:endParaRPr lang="en-US" altLang="zh-CN" dirty="0" smtClean="0"/>
          </a:p>
          <a:p>
            <a:pPr lvl="1">
              <a:lnSpc>
                <a:spcPct val="150000"/>
              </a:lnSpc>
            </a:pP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434727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i1.hdslb.com/u_f/e643f60ccd1851c06eac494ebc1e51a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3518" y="1664895"/>
            <a:ext cx="4710339" cy="35282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文本框 1"/>
          <p:cNvSpPr txBox="1"/>
          <p:nvPr/>
        </p:nvSpPr>
        <p:spPr>
          <a:xfrm>
            <a:off x="6096000" y="2594059"/>
            <a:ext cx="4823756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3600" dirty="0" smtClean="0">
                <a:solidFill>
                  <a:schemeClr val="bg2">
                    <a:lumMod val="50000"/>
                  </a:schemeClr>
                </a:solidFill>
              </a:rPr>
              <a:t>“我爱 </a:t>
            </a:r>
            <a:r>
              <a:rPr lang="en-US" altLang="zh-CN" sz="3600" dirty="0" smtClean="0">
                <a:solidFill>
                  <a:schemeClr val="bg2">
                    <a:lumMod val="50000"/>
                  </a:schemeClr>
                </a:solidFill>
              </a:rPr>
              <a:t>MATLAB</a:t>
            </a:r>
          </a:p>
          <a:p>
            <a:pPr>
              <a:lnSpc>
                <a:spcPct val="150000"/>
              </a:lnSpc>
            </a:pPr>
            <a:r>
              <a:rPr lang="en-US" altLang="zh-CN" sz="3600" dirty="0" smtClean="0">
                <a:solidFill>
                  <a:schemeClr val="bg2">
                    <a:lumMod val="50000"/>
                  </a:schemeClr>
                </a:solidFill>
              </a:rPr>
              <a:t>    MATLAB </a:t>
            </a:r>
            <a:r>
              <a:rPr lang="zh-CN" altLang="en-US" sz="3600" dirty="0" smtClean="0">
                <a:solidFill>
                  <a:schemeClr val="bg2">
                    <a:lumMod val="50000"/>
                  </a:schemeClr>
                </a:solidFill>
              </a:rPr>
              <a:t>使我快乐”</a:t>
            </a:r>
            <a:endParaRPr lang="zh-CN" altLang="en-US" sz="36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2887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大纲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zh-CN" altLang="en-US" dirty="0" smtClean="0"/>
              <a:t>概述</a:t>
            </a:r>
            <a:endParaRPr lang="en-US" altLang="zh-CN" dirty="0" smtClean="0"/>
          </a:p>
          <a:p>
            <a:pPr marL="514350" indent="-514350">
              <a:buFont typeface="+mj-lt"/>
              <a:buAutoNum type="arabicPeriod"/>
            </a:pPr>
            <a:r>
              <a:rPr lang="zh-CN" altLang="en-US" dirty="0" smtClean="0"/>
              <a:t>基本编程</a:t>
            </a:r>
            <a:endParaRPr lang="en-US" altLang="zh-CN" dirty="0" smtClean="0"/>
          </a:p>
          <a:p>
            <a:pPr marL="514350" indent="-514350">
              <a:buFont typeface="+mj-lt"/>
              <a:buAutoNum type="arabicPeriod"/>
            </a:pPr>
            <a:r>
              <a:rPr lang="zh-CN" altLang="en-US" dirty="0" smtClean="0"/>
              <a:t>符号计算（助教）</a:t>
            </a:r>
            <a:endParaRPr lang="en-US" altLang="zh-CN" dirty="0" smtClean="0"/>
          </a:p>
          <a:p>
            <a:pPr marL="514350" indent="-514350">
              <a:buFont typeface="+mj-lt"/>
              <a:buAutoNum type="arabicPeriod"/>
            </a:pPr>
            <a:r>
              <a:rPr lang="zh-CN" altLang="en-US" dirty="0" smtClean="0"/>
              <a:t>数据</a:t>
            </a:r>
            <a:r>
              <a:rPr lang="en-US" altLang="zh-CN" dirty="0" smtClean="0"/>
              <a:t>I/O</a:t>
            </a:r>
          </a:p>
          <a:p>
            <a:pPr marL="514350" indent="-514350">
              <a:buFont typeface="+mj-lt"/>
              <a:buAutoNum type="arabicPeriod"/>
            </a:pPr>
            <a:r>
              <a:rPr lang="zh-CN" altLang="en-US" dirty="0" smtClean="0"/>
              <a:t>可视化</a:t>
            </a:r>
            <a:endParaRPr lang="en-US" altLang="zh-CN" dirty="0" smtClean="0"/>
          </a:p>
          <a:p>
            <a:pPr marL="514350" indent="-514350">
              <a:buFont typeface="+mj-lt"/>
              <a:buAutoNum type="arabicPeriod"/>
            </a:pPr>
            <a:r>
              <a:rPr lang="zh-CN" altLang="en-US" dirty="0"/>
              <a:t>科学</a:t>
            </a:r>
            <a:r>
              <a:rPr lang="zh-CN" altLang="en-US" dirty="0" smtClean="0"/>
              <a:t>计算</a:t>
            </a:r>
            <a:endParaRPr lang="en-US" altLang="zh-CN" dirty="0" smtClean="0"/>
          </a:p>
          <a:p>
            <a:pPr marL="514350" indent="-514350">
              <a:buFont typeface="+mj-lt"/>
              <a:buAutoNum type="arabicPeriod"/>
            </a:pPr>
            <a:r>
              <a:rPr lang="zh-CN" altLang="en-US" dirty="0"/>
              <a:t>矩阵</a:t>
            </a:r>
            <a:r>
              <a:rPr lang="zh-CN" altLang="en-US" dirty="0" smtClean="0"/>
              <a:t>化，模块化</a:t>
            </a:r>
            <a:endParaRPr lang="en-US" altLang="zh-CN" dirty="0" smtClean="0"/>
          </a:p>
          <a:p>
            <a:pPr marL="514350" indent="-514350">
              <a:buFont typeface="+mj-lt"/>
              <a:buAutoNum type="arabicPeriod"/>
            </a:pPr>
            <a:r>
              <a:rPr lang="zh-CN" altLang="en-US" dirty="0" smtClean="0"/>
              <a:t>考试</a:t>
            </a:r>
            <a:endParaRPr lang="en-US" altLang="zh-CN" dirty="0" smtClean="0"/>
          </a:p>
        </p:txBody>
      </p:sp>
      <p:sp>
        <p:nvSpPr>
          <p:cNvPr id="4" name="文本框 3"/>
          <p:cNvSpPr txBox="1"/>
          <p:nvPr/>
        </p:nvSpPr>
        <p:spPr>
          <a:xfrm>
            <a:off x="7870370" y="1825625"/>
            <a:ext cx="26981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dirty="0" smtClean="0"/>
              <a:t>人生若只如初见</a:t>
            </a:r>
            <a:endParaRPr lang="zh-CN" altLang="en-US" sz="2800" dirty="0"/>
          </a:p>
        </p:txBody>
      </p:sp>
      <p:sp>
        <p:nvSpPr>
          <p:cNvPr id="5" name="文本框 4"/>
          <p:cNvSpPr txBox="1"/>
          <p:nvPr/>
        </p:nvSpPr>
        <p:spPr>
          <a:xfrm>
            <a:off x="7870371" y="5290457"/>
            <a:ext cx="26981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dirty="0" smtClean="0"/>
              <a:t>却道故人心易变</a:t>
            </a:r>
            <a:endParaRPr lang="zh-CN" altLang="en-US" sz="2800" dirty="0"/>
          </a:p>
        </p:txBody>
      </p:sp>
    </p:spTree>
    <p:extLst>
      <p:ext uri="{BB962C8B-B14F-4D97-AF65-F5344CB8AC3E}">
        <p14:creationId xmlns:p14="http://schemas.microsoft.com/office/powerpoint/2010/main" val="4024009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zh-CN" dirty="0" smtClean="0"/>
              <a:t>MATLAB</a:t>
            </a:r>
            <a:endParaRPr kumimoji="1"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en-US" altLang="zh-CN" dirty="0" smtClean="0"/>
              <a:t>2. </a:t>
            </a:r>
            <a:r>
              <a:rPr kumimoji="1" lang="zh-CN" altLang="en-US" dirty="0" smtClean="0"/>
              <a:t>从心所欲不逾矩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24727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617" y="0"/>
            <a:ext cx="1039876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5954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1225</TotalTime>
  <Words>844</Words>
  <Application>Microsoft Macintosh PowerPoint</Application>
  <PresentationFormat>宽屏</PresentationFormat>
  <Paragraphs>246</Paragraphs>
  <Slides>33</Slides>
  <Notes>11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33</vt:i4>
      </vt:variant>
    </vt:vector>
  </HeadingPairs>
  <TitlesOfParts>
    <vt:vector size="40" baseType="lpstr">
      <vt:lpstr>Arial</vt:lpstr>
      <vt:lpstr>Calibri</vt:lpstr>
      <vt:lpstr>Calibri Light</vt:lpstr>
      <vt:lpstr>Mangal</vt:lpstr>
      <vt:lpstr>Wingdings</vt:lpstr>
      <vt:lpstr>宋体</vt:lpstr>
      <vt:lpstr>Office 主题</vt:lpstr>
      <vt:lpstr>合并</vt:lpstr>
      <vt:lpstr>函数</vt:lpstr>
      <vt:lpstr>逻辑运算</vt:lpstr>
      <vt:lpstr>逻辑运算</vt:lpstr>
      <vt:lpstr>help 系统</vt:lpstr>
      <vt:lpstr>PowerPoint 演示文稿</vt:lpstr>
      <vt:lpstr>大纲</vt:lpstr>
      <vt:lpstr>MATLAB</vt:lpstr>
      <vt:lpstr>PowerPoint 演示文稿</vt:lpstr>
      <vt:lpstr>创建 .m 文件</vt:lpstr>
      <vt:lpstr>MATLAB的脚本文件</vt:lpstr>
      <vt:lpstr>程序结构</vt:lpstr>
      <vt:lpstr>可读性强的脚本</vt:lpstr>
      <vt:lpstr>注释</vt:lpstr>
      <vt:lpstr>PowerPoint 演示文稿</vt:lpstr>
      <vt:lpstr>Debug</vt:lpstr>
      <vt:lpstr>基本程序控制语句</vt:lpstr>
      <vt:lpstr>for 循环</vt:lpstr>
      <vt:lpstr>If : 条件判断</vt:lpstr>
      <vt:lpstr>PowerPoint 演示文稿</vt:lpstr>
      <vt:lpstr>一个简单的排序程序</vt:lpstr>
      <vt:lpstr>while ： 条件循环</vt:lpstr>
      <vt:lpstr>PowerPoint 演示文稿</vt:lpstr>
      <vt:lpstr>switch : 条件选择</vt:lpstr>
      <vt:lpstr>子函数</vt:lpstr>
      <vt:lpstr>创建你自己的函数</vt:lpstr>
      <vt:lpstr>function</vt:lpstr>
      <vt:lpstr>子函数中的变量</vt:lpstr>
      <vt:lpstr>子函数的调用</vt:lpstr>
      <vt:lpstr>练习1</vt:lpstr>
      <vt:lpstr>练习2</vt:lpstr>
      <vt:lpstr>作业2</vt:lpstr>
      <vt:lpstr>PowerPoint 演示文稿</vt:lpstr>
    </vt:vector>
  </TitlesOfParts>
  <Company/>
  <LinksUpToDate>false</LinksUpToDate>
  <SharedDoc>false</SharedDoc>
  <HyperlinksChanged>false</HyperlinksChanged>
  <AppVersion>15.0028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MATLAB</dc:title>
  <dc:creator>Microsoft Office 用户</dc:creator>
  <cp:lastModifiedBy>高爽</cp:lastModifiedBy>
  <cp:revision>107</cp:revision>
  <dcterms:created xsi:type="dcterms:W3CDTF">2016-11-10T06:27:00Z</dcterms:created>
  <dcterms:modified xsi:type="dcterms:W3CDTF">2017-11-17T01:32:41Z</dcterms:modified>
</cp:coreProperties>
</file>