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6" r:id="rId2"/>
    <p:sldId id="296" r:id="rId3"/>
    <p:sldId id="297" r:id="rId4"/>
    <p:sldId id="259" r:id="rId5"/>
    <p:sldId id="260" r:id="rId6"/>
    <p:sldId id="263" r:id="rId7"/>
    <p:sldId id="295" r:id="rId8"/>
    <p:sldId id="264" r:id="rId9"/>
    <p:sldId id="265" r:id="rId10"/>
    <p:sldId id="291" r:id="rId11"/>
    <p:sldId id="293" r:id="rId12"/>
    <p:sldId id="294" r:id="rId13"/>
    <p:sldId id="256" r:id="rId14"/>
    <p:sldId id="290" r:id="rId15"/>
    <p:sldId id="267" r:id="rId16"/>
    <p:sldId id="287" r:id="rId17"/>
    <p:sldId id="288" r:id="rId18"/>
    <p:sldId id="289" r:id="rId19"/>
    <p:sldId id="286" r:id="rId20"/>
    <p:sldId id="282" r:id="rId21"/>
    <p:sldId id="271" r:id="rId22"/>
    <p:sldId id="273" r:id="rId23"/>
    <p:sldId id="292" r:id="rId24"/>
    <p:sldId id="270" r:id="rId25"/>
    <p:sldId id="276" r:id="rId26"/>
    <p:sldId id="274" r:id="rId27"/>
    <p:sldId id="275" r:id="rId28"/>
    <p:sldId id="277" r:id="rId29"/>
    <p:sldId id="279" r:id="rId30"/>
    <p:sldId id="283" r:id="rId31"/>
    <p:sldId id="261" r:id="rId32"/>
    <p:sldId id="262" r:id="rId33"/>
    <p:sldId id="280" r:id="rId34"/>
    <p:sldId id="281" r:id="rId35"/>
    <p:sldId id="257" r:id="rId36"/>
    <p:sldId id="258" r:id="rId37"/>
    <p:sldId id="269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7202"/>
  </p:normalViewPr>
  <p:slideViewPr>
    <p:cSldViewPr snapToGrid="0">
      <p:cViewPr varScale="1">
        <p:scale>
          <a:sx n="96" d="100"/>
          <a:sy n="96" d="100"/>
        </p:scale>
        <p:origin x="110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BFDDBA-67E7-49CE-A321-728EECC0B6EA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A2CFB61D-A19C-4FFF-9342-36BC9756D4DD}">
      <dgm:prSet phldrT="[文本]"/>
      <dgm:spPr/>
      <dgm:t>
        <a:bodyPr/>
        <a:lstStyle/>
        <a:p>
          <a:r>
            <a:rPr lang="zh-CN" altLang="en-US" dirty="0" smtClean="0"/>
            <a:t>作业</a:t>
          </a:r>
          <a:endParaRPr lang="zh-CN" altLang="en-US" dirty="0"/>
        </a:p>
      </dgm:t>
    </dgm:pt>
    <dgm:pt modelId="{460E8F36-DCB7-4EE8-AB6D-0EC8F90CBA81}" type="parTrans" cxnId="{D330121F-759E-4B0A-A3BB-1834CC9768E1}">
      <dgm:prSet/>
      <dgm:spPr/>
      <dgm:t>
        <a:bodyPr/>
        <a:lstStyle/>
        <a:p>
          <a:endParaRPr lang="zh-CN" altLang="en-US"/>
        </a:p>
      </dgm:t>
    </dgm:pt>
    <dgm:pt modelId="{983F76B3-13F3-43AF-BD76-DB47D5BA3D85}" type="sibTrans" cxnId="{D330121F-759E-4B0A-A3BB-1834CC9768E1}">
      <dgm:prSet/>
      <dgm:spPr/>
      <dgm:t>
        <a:bodyPr/>
        <a:lstStyle/>
        <a:p>
          <a:endParaRPr lang="zh-CN" altLang="en-US"/>
        </a:p>
      </dgm:t>
    </dgm:pt>
    <dgm:pt modelId="{974FF7F3-E342-4395-A200-E1CD39ACC39C}">
      <dgm:prSet phldrT="[文本]"/>
      <dgm:spPr/>
      <dgm:t>
        <a:bodyPr/>
        <a:lstStyle/>
        <a:p>
          <a:r>
            <a:rPr lang="zh-CN" altLang="en-US" dirty="0" smtClean="0"/>
            <a:t>笔试</a:t>
          </a:r>
          <a:endParaRPr lang="zh-CN" altLang="en-US" dirty="0"/>
        </a:p>
      </dgm:t>
    </dgm:pt>
    <dgm:pt modelId="{DE9C459F-D797-49E9-BE34-27A14B8A2AF5}" type="parTrans" cxnId="{0AC8E2BA-059A-4AC1-8A65-3A7EB96DB83E}">
      <dgm:prSet/>
      <dgm:spPr/>
      <dgm:t>
        <a:bodyPr/>
        <a:lstStyle/>
        <a:p>
          <a:endParaRPr lang="zh-CN" altLang="en-US"/>
        </a:p>
      </dgm:t>
    </dgm:pt>
    <dgm:pt modelId="{53C27EAA-A11A-4F92-BAE4-F2C401CC3250}" type="sibTrans" cxnId="{0AC8E2BA-059A-4AC1-8A65-3A7EB96DB83E}">
      <dgm:prSet/>
      <dgm:spPr/>
      <dgm:t>
        <a:bodyPr/>
        <a:lstStyle/>
        <a:p>
          <a:endParaRPr lang="zh-CN" altLang="en-US"/>
        </a:p>
      </dgm:t>
    </dgm:pt>
    <dgm:pt modelId="{9CD17593-F2CC-4EA4-93A8-EC95D5BD689A}">
      <dgm:prSet phldrT="[文本]"/>
      <dgm:spPr/>
      <dgm:t>
        <a:bodyPr/>
        <a:lstStyle/>
        <a:p>
          <a:r>
            <a:rPr lang="zh-CN" altLang="en-US" dirty="0" smtClean="0"/>
            <a:t>上机</a:t>
          </a:r>
          <a:endParaRPr lang="zh-CN" altLang="en-US" dirty="0"/>
        </a:p>
      </dgm:t>
    </dgm:pt>
    <dgm:pt modelId="{FF9F207E-0226-4F1B-89F1-8CFEA7DFF0FF}" type="parTrans" cxnId="{E02361FF-F224-418C-BE93-0E7B54427423}">
      <dgm:prSet/>
      <dgm:spPr/>
      <dgm:t>
        <a:bodyPr/>
        <a:lstStyle/>
        <a:p>
          <a:endParaRPr lang="zh-CN" altLang="en-US"/>
        </a:p>
      </dgm:t>
    </dgm:pt>
    <dgm:pt modelId="{7DBA4F3A-6A8D-474E-BD0C-4A9D080CA7D0}" type="sibTrans" cxnId="{E02361FF-F224-418C-BE93-0E7B54427423}">
      <dgm:prSet/>
      <dgm:spPr/>
      <dgm:t>
        <a:bodyPr/>
        <a:lstStyle/>
        <a:p>
          <a:endParaRPr lang="zh-CN" altLang="en-US"/>
        </a:p>
      </dgm:t>
    </dgm:pt>
    <dgm:pt modelId="{6D35FC5A-06F0-4026-A66D-286279027E3C}" type="pres">
      <dgm:prSet presAssocID="{DABFDDBA-67E7-49CE-A321-728EECC0B6EA}" presName="compositeShape" presStyleCnt="0">
        <dgm:presLayoutVars>
          <dgm:chMax val="7"/>
          <dgm:dir/>
          <dgm:resizeHandles val="exact"/>
        </dgm:presLayoutVars>
      </dgm:prSet>
      <dgm:spPr/>
    </dgm:pt>
    <dgm:pt modelId="{E5868BB1-BC5F-4438-B27E-0A048679D05C}" type="pres">
      <dgm:prSet presAssocID="{DABFDDBA-67E7-49CE-A321-728EECC0B6EA}" presName="wedge1" presStyleLbl="node1" presStyleIdx="0" presStyleCnt="3"/>
      <dgm:spPr/>
      <dgm:t>
        <a:bodyPr/>
        <a:lstStyle/>
        <a:p>
          <a:endParaRPr lang="zh-CN" altLang="en-US"/>
        </a:p>
      </dgm:t>
    </dgm:pt>
    <dgm:pt modelId="{37C070FC-3515-4CD1-816D-C8626B6DFA1E}" type="pres">
      <dgm:prSet presAssocID="{DABFDDBA-67E7-49CE-A321-728EECC0B6E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E4D964B-5DA8-49E7-983D-FD4AC2C434B1}" type="pres">
      <dgm:prSet presAssocID="{DABFDDBA-67E7-49CE-A321-728EECC0B6EA}" presName="wedge2" presStyleLbl="node1" presStyleIdx="1" presStyleCnt="3"/>
      <dgm:spPr/>
      <dgm:t>
        <a:bodyPr/>
        <a:lstStyle/>
        <a:p>
          <a:endParaRPr lang="zh-CN" altLang="en-US"/>
        </a:p>
      </dgm:t>
    </dgm:pt>
    <dgm:pt modelId="{C8482FA7-77D7-4CDB-B4CB-1A1E358273D0}" type="pres">
      <dgm:prSet presAssocID="{DABFDDBA-67E7-49CE-A321-728EECC0B6E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D4BDCCB-67E8-4D07-A8F5-D605BFD8D87B}" type="pres">
      <dgm:prSet presAssocID="{DABFDDBA-67E7-49CE-A321-728EECC0B6EA}" presName="wedge3" presStyleLbl="node1" presStyleIdx="2" presStyleCnt="3"/>
      <dgm:spPr/>
      <dgm:t>
        <a:bodyPr/>
        <a:lstStyle/>
        <a:p>
          <a:endParaRPr lang="zh-CN" altLang="en-US"/>
        </a:p>
      </dgm:t>
    </dgm:pt>
    <dgm:pt modelId="{D3F97C23-BC66-4B23-814A-0728A998FF90}" type="pres">
      <dgm:prSet presAssocID="{DABFDDBA-67E7-49CE-A321-728EECC0B6E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F52BD2C-EBAB-4224-9018-3567F6F0CFE9}" type="presOf" srcId="{DABFDDBA-67E7-49CE-A321-728EECC0B6EA}" destId="{6D35FC5A-06F0-4026-A66D-286279027E3C}" srcOrd="0" destOrd="0" presId="urn:microsoft.com/office/officeart/2005/8/layout/chart3"/>
    <dgm:cxn modelId="{25C597C6-DFEC-4AAC-B8AB-C40D99A6EDCA}" type="presOf" srcId="{974FF7F3-E342-4395-A200-E1CD39ACC39C}" destId="{C8482FA7-77D7-4CDB-B4CB-1A1E358273D0}" srcOrd="1" destOrd="0" presId="urn:microsoft.com/office/officeart/2005/8/layout/chart3"/>
    <dgm:cxn modelId="{15D4CAE3-7006-4572-B91C-04A2562F4983}" type="presOf" srcId="{9CD17593-F2CC-4EA4-93A8-EC95D5BD689A}" destId="{ED4BDCCB-67E8-4D07-A8F5-D605BFD8D87B}" srcOrd="0" destOrd="0" presId="urn:microsoft.com/office/officeart/2005/8/layout/chart3"/>
    <dgm:cxn modelId="{D2EBE511-D64C-430C-A2E2-28E611B23AD3}" type="presOf" srcId="{A2CFB61D-A19C-4FFF-9342-36BC9756D4DD}" destId="{E5868BB1-BC5F-4438-B27E-0A048679D05C}" srcOrd="0" destOrd="0" presId="urn:microsoft.com/office/officeart/2005/8/layout/chart3"/>
    <dgm:cxn modelId="{29EAA6B8-F8B7-449D-BD99-A0FC8CFF4454}" type="presOf" srcId="{9CD17593-F2CC-4EA4-93A8-EC95D5BD689A}" destId="{D3F97C23-BC66-4B23-814A-0728A998FF90}" srcOrd="1" destOrd="0" presId="urn:microsoft.com/office/officeart/2005/8/layout/chart3"/>
    <dgm:cxn modelId="{E02361FF-F224-418C-BE93-0E7B54427423}" srcId="{DABFDDBA-67E7-49CE-A321-728EECC0B6EA}" destId="{9CD17593-F2CC-4EA4-93A8-EC95D5BD689A}" srcOrd="2" destOrd="0" parTransId="{FF9F207E-0226-4F1B-89F1-8CFEA7DFF0FF}" sibTransId="{7DBA4F3A-6A8D-474E-BD0C-4A9D080CA7D0}"/>
    <dgm:cxn modelId="{0AC8E2BA-059A-4AC1-8A65-3A7EB96DB83E}" srcId="{DABFDDBA-67E7-49CE-A321-728EECC0B6EA}" destId="{974FF7F3-E342-4395-A200-E1CD39ACC39C}" srcOrd="1" destOrd="0" parTransId="{DE9C459F-D797-49E9-BE34-27A14B8A2AF5}" sibTransId="{53C27EAA-A11A-4F92-BAE4-F2C401CC3250}"/>
    <dgm:cxn modelId="{2A0461CF-8282-42FD-9191-B94768261CCB}" type="presOf" srcId="{974FF7F3-E342-4395-A200-E1CD39ACC39C}" destId="{8E4D964B-5DA8-49E7-983D-FD4AC2C434B1}" srcOrd="0" destOrd="0" presId="urn:microsoft.com/office/officeart/2005/8/layout/chart3"/>
    <dgm:cxn modelId="{D330121F-759E-4B0A-A3BB-1834CC9768E1}" srcId="{DABFDDBA-67E7-49CE-A321-728EECC0B6EA}" destId="{A2CFB61D-A19C-4FFF-9342-36BC9756D4DD}" srcOrd="0" destOrd="0" parTransId="{460E8F36-DCB7-4EE8-AB6D-0EC8F90CBA81}" sibTransId="{983F76B3-13F3-43AF-BD76-DB47D5BA3D85}"/>
    <dgm:cxn modelId="{38A5B784-DB96-4B03-B6F2-5AED05CFC38C}" type="presOf" srcId="{A2CFB61D-A19C-4FFF-9342-36BC9756D4DD}" destId="{37C070FC-3515-4CD1-816D-C8626B6DFA1E}" srcOrd="1" destOrd="0" presId="urn:microsoft.com/office/officeart/2005/8/layout/chart3"/>
    <dgm:cxn modelId="{B1C150B9-ADBF-41CC-B038-D90D17E2A9EE}" type="presParOf" srcId="{6D35FC5A-06F0-4026-A66D-286279027E3C}" destId="{E5868BB1-BC5F-4438-B27E-0A048679D05C}" srcOrd="0" destOrd="0" presId="urn:microsoft.com/office/officeart/2005/8/layout/chart3"/>
    <dgm:cxn modelId="{B131AF79-5F52-4BDD-B722-2E2CAA35F0D8}" type="presParOf" srcId="{6D35FC5A-06F0-4026-A66D-286279027E3C}" destId="{37C070FC-3515-4CD1-816D-C8626B6DFA1E}" srcOrd="1" destOrd="0" presId="urn:microsoft.com/office/officeart/2005/8/layout/chart3"/>
    <dgm:cxn modelId="{C781CF8C-FFE1-4DCD-99F6-4DE45510F2B7}" type="presParOf" srcId="{6D35FC5A-06F0-4026-A66D-286279027E3C}" destId="{8E4D964B-5DA8-49E7-983D-FD4AC2C434B1}" srcOrd="2" destOrd="0" presId="urn:microsoft.com/office/officeart/2005/8/layout/chart3"/>
    <dgm:cxn modelId="{8D5E2A95-2885-41B4-B7A7-D6C90F1D0272}" type="presParOf" srcId="{6D35FC5A-06F0-4026-A66D-286279027E3C}" destId="{C8482FA7-77D7-4CDB-B4CB-1A1E358273D0}" srcOrd="3" destOrd="0" presId="urn:microsoft.com/office/officeart/2005/8/layout/chart3"/>
    <dgm:cxn modelId="{26966815-35F8-4039-92D6-B4D2AD603916}" type="presParOf" srcId="{6D35FC5A-06F0-4026-A66D-286279027E3C}" destId="{ED4BDCCB-67E8-4D07-A8F5-D605BFD8D87B}" srcOrd="4" destOrd="0" presId="urn:microsoft.com/office/officeart/2005/8/layout/chart3"/>
    <dgm:cxn modelId="{E58DB773-3A98-4932-B5E1-DE8D02020A45}" type="presParOf" srcId="{6D35FC5A-06F0-4026-A66D-286279027E3C}" destId="{D3F97C23-BC66-4B23-814A-0728A998FF90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68BB1-BC5F-4438-B27E-0A048679D05C}">
      <dsp:nvSpPr>
        <dsp:cNvPr id="0" name=""/>
        <dsp:cNvSpPr/>
      </dsp:nvSpPr>
      <dsp:spPr>
        <a:xfrm>
          <a:off x="895319" y="238723"/>
          <a:ext cx="2970783" cy="2970783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/>
            <a:t>作业</a:t>
          </a:r>
          <a:endParaRPr lang="zh-CN" altLang="en-US" sz="3600" kern="1200" dirty="0"/>
        </a:p>
      </dsp:txBody>
      <dsp:txXfrm>
        <a:off x="2510506" y="786903"/>
        <a:ext cx="1007944" cy="990261"/>
      </dsp:txXfrm>
    </dsp:sp>
    <dsp:sp modelId="{8E4D964B-5DA8-49E7-983D-FD4AC2C434B1}">
      <dsp:nvSpPr>
        <dsp:cNvPr id="0" name=""/>
        <dsp:cNvSpPr/>
      </dsp:nvSpPr>
      <dsp:spPr>
        <a:xfrm>
          <a:off x="742182" y="327139"/>
          <a:ext cx="2970783" cy="2970783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/>
            <a:t>笔试</a:t>
          </a:r>
          <a:endParaRPr lang="zh-CN" altLang="en-US" sz="3600" kern="1200" dirty="0"/>
        </a:p>
      </dsp:txBody>
      <dsp:txXfrm>
        <a:off x="1555611" y="2201562"/>
        <a:ext cx="1343925" cy="919528"/>
      </dsp:txXfrm>
    </dsp:sp>
    <dsp:sp modelId="{ED4BDCCB-67E8-4D07-A8F5-D605BFD8D87B}">
      <dsp:nvSpPr>
        <dsp:cNvPr id="0" name=""/>
        <dsp:cNvSpPr/>
      </dsp:nvSpPr>
      <dsp:spPr>
        <a:xfrm>
          <a:off x="742182" y="327139"/>
          <a:ext cx="2970783" cy="2970783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/>
            <a:t>上机</a:t>
          </a:r>
          <a:endParaRPr lang="zh-CN" altLang="en-US" sz="3600" kern="1200" dirty="0"/>
        </a:p>
      </dsp:txBody>
      <dsp:txXfrm>
        <a:off x="1060481" y="910686"/>
        <a:ext cx="1007944" cy="990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BC7D0-BE04-EA47-A9B6-83E3B3B17CFB}" type="datetimeFigureOut">
              <a:rPr kumimoji="1" lang="zh-CN" altLang="en-US" smtClean="0"/>
              <a:t>2017/11/9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77BD1-85DA-DA42-A5F4-89719338576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4157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77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30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03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84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3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30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89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62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33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93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3D830-A889-4705-9FFE-5E503080536F}" type="datetimeFigureOut">
              <a:rPr lang="zh-CN" altLang="en-US" smtClean="0"/>
              <a:t>2017/11/9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62443-4F3F-4B61-AB79-CC1776718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53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rdust.lamost.org/teaching/matlab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oursera.org/learn/matlab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yubin2015g@mail.bnu.edu.cn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1.hdslb.com/u_f/e643f60ccd1851c06eac494ebc1e51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18" y="1664895"/>
            <a:ext cx="4710339" cy="35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096000" y="2594059"/>
            <a:ext cx="48237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bg2">
                    <a:lumMod val="50000"/>
                  </a:schemeClr>
                </a:solidFill>
              </a:rPr>
              <a:t>“我爱 </a:t>
            </a:r>
            <a:r>
              <a:rPr lang="en-US" altLang="zh-CN" sz="3600" dirty="0" smtClean="0">
                <a:solidFill>
                  <a:schemeClr val="bg2">
                    <a:lumMod val="50000"/>
                  </a:schemeClr>
                </a:solidFill>
              </a:rPr>
              <a:t>MATLAB</a:t>
            </a:r>
          </a:p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chemeClr val="bg2">
                    <a:lumMod val="50000"/>
                  </a:schemeClr>
                </a:solidFill>
              </a:rPr>
              <a:t>    MATLAB </a:t>
            </a:r>
            <a:r>
              <a:rPr lang="zh-CN" altLang="en-US" sz="3600" dirty="0" smtClean="0">
                <a:solidFill>
                  <a:schemeClr val="bg2">
                    <a:lumMod val="50000"/>
                  </a:schemeClr>
                </a:solidFill>
              </a:rPr>
              <a:t>使我快乐”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副标题 2"/>
          <p:cNvSpPr txBox="1">
            <a:spLocks/>
          </p:cNvSpPr>
          <p:nvPr/>
        </p:nvSpPr>
        <p:spPr>
          <a:xfrm>
            <a:off x="6096000" y="4550728"/>
            <a:ext cx="4823756" cy="1061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kumimoji="1" lang="en-US" altLang="zh-CN" sz="1600" dirty="0" smtClean="0"/>
              <a:t>——</a:t>
            </a:r>
            <a:r>
              <a:rPr kumimoji="1" lang="zh-CN" altLang="en-US" sz="1600" dirty="0" smtClean="0"/>
              <a:t>处暑降生的</a:t>
            </a:r>
            <a:r>
              <a:rPr kumimoji="1" lang="en-US" altLang="zh-CN" sz="1600" dirty="0" smtClean="0"/>
              <a:t>MATLAB</a:t>
            </a:r>
            <a:r>
              <a:rPr kumimoji="1" lang="zh-CN" altLang="en-US" sz="1600" dirty="0" smtClean="0"/>
              <a:t>之王嗜羊肉者鱼香肉丝</a:t>
            </a:r>
            <a:endParaRPr kumimoji="1" lang="en-US" altLang="zh-CN" sz="1600" dirty="0" smtClean="0"/>
          </a:p>
          <a:p>
            <a:pPr marL="0" indent="0" algn="r">
              <a:lnSpc>
                <a:spcPct val="150000"/>
              </a:lnSpc>
              <a:buNone/>
            </a:pPr>
            <a:r>
              <a:rPr kumimoji="1" lang="zh-CN" altLang="en-US" sz="1600" dirty="0" smtClean="0"/>
              <a:t>和炸酱面的守护人高</a:t>
            </a:r>
            <a:r>
              <a:rPr kumimoji="1" lang="en-US" altLang="zh-CN" sz="1600" dirty="0" smtClean="0"/>
              <a:t>·</a:t>
            </a:r>
            <a:r>
              <a:rPr kumimoji="1" lang="zh-CN" altLang="en-US" sz="1600" dirty="0" smtClean="0"/>
              <a:t>丹妮莉丝</a:t>
            </a:r>
            <a:r>
              <a:rPr kumimoji="1" lang="en-US" altLang="zh-CN" sz="1600" dirty="0" smtClean="0"/>
              <a:t>·</a:t>
            </a:r>
            <a:r>
              <a:rPr kumimoji="1" lang="zh-CN" altLang="en-US" sz="1600" dirty="0" smtClean="0"/>
              <a:t>爽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54475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去年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kumimoji="1" lang="zh-CN" altLang="en-US" smtClean="0"/>
              <a:t>平均分</a:t>
            </a:r>
            <a:endParaRPr kumimoji="1" lang="en-US" altLang="zh-CN" dirty="0" smtClean="0"/>
          </a:p>
          <a:p>
            <a:pPr lvl="1">
              <a:lnSpc>
                <a:spcPct val="150000"/>
              </a:lnSpc>
            </a:pPr>
            <a:r>
              <a:rPr kumimoji="1" lang="en-US" altLang="zh-CN" dirty="0" smtClean="0"/>
              <a:t>77.3:88.7</a:t>
            </a:r>
          </a:p>
          <a:p>
            <a:pPr>
              <a:lnSpc>
                <a:spcPct val="150000"/>
              </a:lnSpc>
            </a:pPr>
            <a:r>
              <a:rPr kumimoji="1" lang="zh-CN" altLang="en-US" dirty="0" smtClean="0"/>
              <a:t>方差 </a:t>
            </a:r>
            <a:endParaRPr kumimoji="1" lang="en-US" altLang="zh-CN" dirty="0" smtClean="0"/>
          </a:p>
          <a:p>
            <a:pPr lvl="1">
              <a:lnSpc>
                <a:spcPct val="150000"/>
              </a:lnSpc>
            </a:pPr>
            <a:r>
              <a:rPr kumimoji="1" lang="en-US" altLang="zh-CN" dirty="0" smtClean="0"/>
              <a:t>11.8:9.6</a:t>
            </a:r>
          </a:p>
          <a:p>
            <a:pPr>
              <a:lnSpc>
                <a:spcPct val="150000"/>
              </a:lnSpc>
            </a:pPr>
            <a:r>
              <a:rPr kumimoji="1" lang="zh-CN" altLang="en-US" dirty="0" smtClean="0"/>
              <a:t>“挂科”</a:t>
            </a:r>
            <a:endParaRPr kumimoji="1" lang="en-US" altLang="zh-CN" dirty="0" smtClean="0"/>
          </a:p>
          <a:p>
            <a:pPr lvl="1">
              <a:lnSpc>
                <a:spcPct val="150000"/>
              </a:lnSpc>
            </a:pPr>
            <a:r>
              <a:rPr kumimoji="1" lang="en-US" altLang="zh-CN" dirty="0" smtClean="0"/>
              <a:t>3:0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235" y="445491"/>
            <a:ext cx="7712765" cy="59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教材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kumimoji="1" lang="zh-CN" altLang="en-US" dirty="0" smtClean="0"/>
              <a:t>推荐</a:t>
            </a:r>
            <a:endParaRPr kumimoji="1" lang="en-US" altLang="zh-CN" dirty="0" smtClean="0"/>
          </a:p>
          <a:p>
            <a:pPr lvl="1">
              <a:lnSpc>
                <a:spcPct val="200000"/>
              </a:lnSpc>
            </a:pPr>
            <a:r>
              <a:rPr kumimoji="1" lang="en-US" altLang="zh-CN" dirty="0">
                <a:hlinkClick r:id="rId2"/>
              </a:rPr>
              <a:t>http://stardust.lamost.org/teaching/matlab</a:t>
            </a:r>
            <a:r>
              <a:rPr kumimoji="1" lang="en-US" altLang="zh-CN" dirty="0" smtClean="0">
                <a:hlinkClick r:id="rId2"/>
              </a:rPr>
              <a:t>/</a:t>
            </a:r>
            <a:endParaRPr kumimoji="1" lang="en-US" altLang="zh-CN" dirty="0" smtClean="0"/>
          </a:p>
          <a:p>
            <a:pPr lvl="1">
              <a:lnSpc>
                <a:spcPct val="200000"/>
              </a:lnSpc>
            </a:pPr>
            <a:r>
              <a:rPr kumimoji="1" lang="en-US" altLang="zh-CN" dirty="0" err="1" smtClean="0"/>
              <a:t>matlab</a:t>
            </a:r>
            <a:r>
              <a:rPr kumimoji="1" lang="zh-CN" altLang="en-US" dirty="0" smtClean="0"/>
              <a:t> 科学计算</a:t>
            </a:r>
            <a:endParaRPr kumimoji="1" lang="en-US" altLang="zh-CN" dirty="0" smtClean="0"/>
          </a:p>
          <a:p>
            <a:pPr lvl="1">
              <a:lnSpc>
                <a:spcPct val="200000"/>
              </a:lnSpc>
            </a:pPr>
            <a:r>
              <a:rPr lang="zh-CN" altLang="en-US" b="1" dirty="0" smtClean="0"/>
              <a:t>图书馆：</a:t>
            </a:r>
            <a:r>
              <a:rPr lang="de-DE" altLang="zh-CN" b="1" dirty="0" smtClean="0"/>
              <a:t>TP312MA bnu155</a:t>
            </a:r>
            <a:endParaRPr lang="de-DE" altLang="zh-CN" b="1" dirty="0"/>
          </a:p>
        </p:txBody>
      </p:sp>
    </p:spTree>
    <p:extLst>
      <p:ext uri="{BB962C8B-B14F-4D97-AF65-F5344CB8AC3E}">
        <p14:creationId xmlns:p14="http://schemas.microsoft.com/office/powerpoint/2010/main" val="142766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参考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kumimoji="1" lang="en-US" altLang="zh-CN" dirty="0" smtClean="0"/>
              <a:t>b</a:t>
            </a:r>
            <a:r>
              <a:rPr kumimoji="1" lang="zh-CN" altLang="en-US" dirty="0" smtClean="0"/>
              <a:t> 站</a:t>
            </a:r>
            <a:endParaRPr kumimoji="1" lang="en-US" altLang="zh-CN" dirty="0" smtClean="0"/>
          </a:p>
          <a:p>
            <a:pPr lvl="1">
              <a:lnSpc>
                <a:spcPct val="200000"/>
              </a:lnSpc>
            </a:pPr>
            <a:r>
              <a:rPr kumimoji="1" lang="is-IS" altLang="zh-CN" dirty="0" smtClean="0"/>
              <a:t>av7081367</a:t>
            </a:r>
          </a:p>
          <a:p>
            <a:pPr>
              <a:lnSpc>
                <a:spcPct val="200000"/>
              </a:lnSpc>
            </a:pPr>
            <a:r>
              <a:rPr kumimoji="1" lang="en-US" altLang="zh-CN" dirty="0" smtClean="0"/>
              <a:t>MOOC</a:t>
            </a:r>
          </a:p>
          <a:p>
            <a:pPr lvl="1">
              <a:lnSpc>
                <a:spcPct val="200000"/>
              </a:lnSpc>
            </a:pPr>
            <a:r>
              <a:rPr kumimoji="1" lang="zh-CN" altLang="en-US" dirty="0" smtClean="0"/>
              <a:t>范德堡大学 </a:t>
            </a:r>
            <a:r>
              <a:rPr kumimoji="1" lang="en-US" altLang="zh-CN" dirty="0" smtClean="0">
                <a:hlinkClick r:id="rId2"/>
              </a:rPr>
              <a:t>https://www.coursera.org/learn/matlab</a:t>
            </a:r>
            <a:endParaRPr kumimoji="1" lang="en-US" altLang="zh-CN" dirty="0" smtClean="0"/>
          </a:p>
          <a:p>
            <a:pPr lvl="1">
              <a:lnSpc>
                <a:spcPct val="200000"/>
              </a:lnSpc>
            </a:pPr>
            <a:r>
              <a:rPr kumimoji="1" lang="en-US" altLang="zh-CN" dirty="0" smtClean="0"/>
              <a:t>MIT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39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MATLAB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1. </a:t>
            </a:r>
            <a:r>
              <a:rPr lang="zh-CN" altLang="en-US" dirty="0" smtClean="0"/>
              <a:t>人生若只如初见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13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简史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Cleve </a:t>
            </a:r>
            <a:r>
              <a:rPr lang="en-US" altLang="zh-CN" dirty="0" err="1" smtClean="0"/>
              <a:t>Moler</a:t>
            </a:r>
            <a:endParaRPr lang="en-US" altLang="zh-CN" dirty="0"/>
          </a:p>
          <a:p>
            <a:pPr lvl="1"/>
            <a:r>
              <a:rPr lang="zh-CN" altLang="en-US" dirty="0" smtClean="0"/>
              <a:t>新墨西哥大学教授，数学系主任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Fortran </a:t>
            </a:r>
            <a:r>
              <a:rPr lang="zh-CN" altLang="en-US" dirty="0" smtClean="0"/>
              <a:t>的数学库的作者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70s</a:t>
            </a:r>
            <a:r>
              <a:rPr lang="zh-CN" altLang="en-US" dirty="0" smtClean="0"/>
              <a:t>末开发</a:t>
            </a:r>
            <a:r>
              <a:rPr lang="en-US" altLang="zh-CN" dirty="0" smtClean="0"/>
              <a:t>matlab</a:t>
            </a:r>
          </a:p>
          <a:p>
            <a:r>
              <a:rPr lang="en-US" altLang="zh-CN" dirty="0" smtClean="0"/>
              <a:t>Jack Little</a:t>
            </a:r>
          </a:p>
          <a:p>
            <a:pPr lvl="1"/>
            <a:r>
              <a:rPr lang="en-US" altLang="zh-CN" dirty="0" smtClean="0"/>
              <a:t>MIT </a:t>
            </a:r>
            <a:r>
              <a:rPr lang="zh-CN" altLang="en-US" dirty="0" smtClean="0"/>
              <a:t>工程师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用 </a:t>
            </a:r>
            <a:r>
              <a:rPr lang="en-US" altLang="zh-CN" dirty="0" smtClean="0"/>
              <a:t>C </a:t>
            </a:r>
            <a:r>
              <a:rPr lang="zh-CN" altLang="en-US" dirty="0" smtClean="0"/>
              <a:t>语言重写</a:t>
            </a:r>
            <a:endParaRPr lang="en-US" altLang="zh-CN" dirty="0" smtClean="0"/>
          </a:p>
          <a:p>
            <a:r>
              <a:rPr lang="en-US" altLang="zh-CN" dirty="0" err="1" smtClean="0"/>
              <a:t>Mathworks</a:t>
            </a:r>
            <a:r>
              <a:rPr lang="en-US" altLang="zh-CN" dirty="0" smtClean="0"/>
              <a:t> </a:t>
            </a:r>
            <a:r>
              <a:rPr lang="zh-CN" altLang="en-US" dirty="0" smtClean="0"/>
              <a:t>公司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1984</a:t>
            </a:r>
            <a:r>
              <a:rPr lang="zh-CN" altLang="en-US" dirty="0" smtClean="0"/>
              <a:t>年发布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2000</a:t>
            </a:r>
            <a:r>
              <a:rPr lang="zh-CN" altLang="en-US" dirty="0" smtClean="0"/>
              <a:t>年，重写数学库</a:t>
            </a:r>
            <a:endParaRPr lang="zh-CN" altLang="en-US" dirty="0"/>
          </a:p>
        </p:txBody>
      </p:sp>
      <p:pic>
        <p:nvPicPr>
          <p:cNvPr id="1026" name="Picture 2" descr="Cleve Moler, Chief Scient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10" y="1825625"/>
            <a:ext cx="1973748" cy="27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terasoft.com.tw/image/printable_head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10" y="5159375"/>
            <a:ext cx="4342754" cy="88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ack Little, Presid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16" y="1825624"/>
            <a:ext cx="1973748" cy="27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 </a:t>
            </a:r>
            <a:r>
              <a:rPr lang="en-US" altLang="zh-CN" dirty="0" smtClean="0"/>
              <a:t>matlab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编程语言</a:t>
            </a:r>
            <a:endParaRPr lang="en-US" altLang="zh-CN" dirty="0" smtClean="0"/>
          </a:p>
          <a:p>
            <a:pPr lvl="1"/>
            <a:r>
              <a:rPr lang="zh-CN" altLang="en-US" dirty="0"/>
              <a:t>编译</a:t>
            </a:r>
            <a:r>
              <a:rPr lang="zh-CN" altLang="en-US" dirty="0" smtClean="0"/>
              <a:t>式</a:t>
            </a:r>
            <a:endParaRPr lang="en-US" altLang="zh-CN" dirty="0" smtClean="0"/>
          </a:p>
          <a:p>
            <a:pPr lvl="1"/>
            <a:r>
              <a:rPr lang="zh-CN" altLang="en-US" dirty="0" smtClean="0">
                <a:solidFill>
                  <a:srgbClr val="FF0000"/>
                </a:solidFill>
              </a:rPr>
              <a:t>脚本式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/>
              <a:t>数值计算环境</a:t>
            </a:r>
            <a:endParaRPr lang="en-US" altLang="zh-CN" dirty="0" smtClean="0"/>
          </a:p>
          <a:p>
            <a:pPr lvl="1"/>
            <a:r>
              <a:rPr lang="zh-CN" altLang="en-US" dirty="0"/>
              <a:t>语法</a:t>
            </a:r>
            <a:r>
              <a:rPr lang="zh-CN" altLang="en-US" dirty="0" smtClean="0"/>
              <a:t>检查，内部函数，画图环境，帮助系统，可视化界面</a:t>
            </a:r>
            <a:endParaRPr lang="en-US" altLang="zh-CN" dirty="0" smtClean="0"/>
          </a:p>
          <a:p>
            <a:r>
              <a:rPr lang="en-US" altLang="zh-CN" dirty="0" smtClean="0">
                <a:solidFill>
                  <a:srgbClr val="FF0000"/>
                </a:solidFill>
              </a:rPr>
              <a:t>Mat</a:t>
            </a:r>
            <a:r>
              <a:rPr lang="en-US" altLang="zh-CN" dirty="0" smtClean="0"/>
              <a:t>rix </a:t>
            </a:r>
            <a:r>
              <a:rPr lang="en-US" altLang="zh-CN" dirty="0" smtClean="0">
                <a:solidFill>
                  <a:srgbClr val="FF0000"/>
                </a:solidFill>
              </a:rPr>
              <a:t>lab</a:t>
            </a:r>
            <a:r>
              <a:rPr lang="en-US" altLang="zh-CN" dirty="0" smtClean="0"/>
              <a:t>oratory</a:t>
            </a:r>
          </a:p>
          <a:p>
            <a:pPr lvl="1"/>
            <a:r>
              <a:rPr lang="zh-CN" altLang="en-US" dirty="0" smtClean="0"/>
              <a:t>矩阵计算</a:t>
            </a:r>
            <a:endParaRPr lang="en-US" altLang="zh-CN" dirty="0" smtClean="0"/>
          </a:p>
          <a:p>
            <a:r>
              <a:rPr lang="en-US" altLang="zh-CN" dirty="0" smtClean="0"/>
              <a:t>1984</a:t>
            </a:r>
            <a:r>
              <a:rPr lang="zh-CN" altLang="en-US" dirty="0"/>
              <a:t>发布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R2016b</a:t>
            </a:r>
          </a:p>
          <a:p>
            <a:pPr lvl="1"/>
            <a:r>
              <a:rPr lang="zh-CN" altLang="en-US" dirty="0" smtClean="0"/>
              <a:t>工程，科学，经济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95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matlab </a:t>
            </a:r>
            <a:r>
              <a:rPr lang="zh-CN" altLang="en-US" dirty="0" smtClean="0"/>
              <a:t>优点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集成环境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一步到位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没有内部兼容问题</a:t>
            </a:r>
            <a:endParaRPr lang="en-US" altLang="zh-CN" dirty="0" smtClean="0"/>
          </a:p>
          <a:p>
            <a:r>
              <a:rPr lang="zh-CN" altLang="en-US" dirty="0" smtClean="0"/>
              <a:t>矩阵计算</a:t>
            </a:r>
            <a:endParaRPr lang="en-US" altLang="zh-CN" dirty="0" smtClean="0"/>
          </a:p>
          <a:p>
            <a:r>
              <a:rPr lang="zh-CN" altLang="en-US" dirty="0" smtClean="0"/>
              <a:t>语法简洁直观</a:t>
            </a:r>
            <a:endParaRPr lang="en-US" altLang="zh-CN" dirty="0" smtClean="0"/>
          </a:p>
          <a:p>
            <a:r>
              <a:rPr lang="zh-CN" altLang="en-US" dirty="0" smtClean="0"/>
              <a:t>收费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完善的版本开发</a:t>
            </a:r>
            <a:endParaRPr lang="en-US" altLang="zh-CN" dirty="0" smtClean="0"/>
          </a:p>
          <a:p>
            <a:pPr lvl="1"/>
            <a:r>
              <a:rPr lang="zh-CN" altLang="en-US" dirty="0"/>
              <a:t>充足</a:t>
            </a:r>
            <a:r>
              <a:rPr lang="zh-CN" altLang="en-US" dirty="0" smtClean="0"/>
              <a:t>的工具箱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好看</a:t>
            </a:r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2805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matlab </a:t>
            </a:r>
            <a:r>
              <a:rPr lang="zh-CN" altLang="en-US" dirty="0"/>
              <a:t>缺点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循环运算慢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收费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盗版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工具箱不全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用的人少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06495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用途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代码开放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zh-CN" altLang="en-US" dirty="0" smtClean="0"/>
              <a:t>数据处理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zh-CN" altLang="en-US" dirty="0" smtClean="0"/>
              <a:t>数据可视化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基于矩阵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zh-CN" altLang="en-US" dirty="0" smtClean="0"/>
              <a:t>统计研究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zh-CN" altLang="en-US" dirty="0" smtClean="0"/>
              <a:t>拟合、差值等回归分析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55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安装与设置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windows </a:t>
            </a:r>
            <a:r>
              <a:rPr lang="zh-CN" altLang="en-US" dirty="0" smtClean="0"/>
              <a:t>版本</a:t>
            </a:r>
            <a:endParaRPr lang="en-US" altLang="zh-CN" dirty="0"/>
          </a:p>
          <a:p>
            <a:r>
              <a:rPr lang="en-US" altLang="zh-CN" dirty="0" err="1" smtClean="0"/>
              <a:t>linux</a:t>
            </a:r>
            <a:r>
              <a:rPr lang="en-US" altLang="zh-CN" dirty="0" smtClean="0"/>
              <a:t> </a:t>
            </a:r>
            <a:r>
              <a:rPr lang="zh-CN" altLang="en-US" dirty="0" smtClean="0"/>
              <a:t>版本</a:t>
            </a:r>
            <a:endParaRPr lang="en-US" altLang="zh-CN" dirty="0" smtClean="0"/>
          </a:p>
          <a:p>
            <a:r>
              <a:rPr lang="en-US" altLang="zh-CN" dirty="0" smtClean="0"/>
              <a:t>mac  </a:t>
            </a:r>
            <a:r>
              <a:rPr lang="zh-CN" altLang="en-US" dirty="0" smtClean="0"/>
              <a:t>版本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启动位置</a:t>
            </a:r>
            <a:endParaRPr lang="en-US" altLang="zh-CN" dirty="0" smtClean="0"/>
          </a:p>
          <a:p>
            <a:r>
              <a:rPr lang="zh-CN" altLang="en-US" dirty="0" smtClean="0"/>
              <a:t>参考路径</a:t>
            </a:r>
            <a:endParaRPr lang="en-US" altLang="zh-CN" dirty="0" smtClean="0"/>
          </a:p>
          <a:p>
            <a:r>
              <a:rPr lang="zh-CN" altLang="en-US" dirty="0" smtClean="0"/>
              <a:t>窗口排布</a:t>
            </a:r>
            <a:endParaRPr lang="en-US" altLang="zh-CN" dirty="0" smtClean="0"/>
          </a:p>
          <a:p>
            <a:r>
              <a:rPr lang="zh-CN" altLang="en-US" dirty="0" smtClean="0"/>
              <a:t>显示精度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60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ppbi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7" y="0"/>
            <a:ext cx="10398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9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计算器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“草稿纸式的计算器”</a:t>
            </a:r>
            <a:endParaRPr lang="en-US" altLang="zh-CN" dirty="0" smtClean="0"/>
          </a:p>
          <a:p>
            <a:r>
              <a:rPr lang="en-US" altLang="zh-CN" dirty="0" smtClean="0"/>
              <a:t>&gt;&gt;</a:t>
            </a:r>
          </a:p>
          <a:p>
            <a:endParaRPr lang="en-US" altLang="zh-CN" dirty="0" smtClean="0"/>
          </a:p>
          <a:p>
            <a:r>
              <a:rPr lang="zh-CN" altLang="en-US" dirty="0"/>
              <a:t>数学</a:t>
            </a:r>
            <a:r>
              <a:rPr lang="zh-CN" altLang="en-US" dirty="0" smtClean="0"/>
              <a:t>运算</a:t>
            </a:r>
            <a:endParaRPr lang="en-US" altLang="zh-CN" dirty="0" smtClean="0"/>
          </a:p>
          <a:p>
            <a:r>
              <a:rPr lang="zh-CN" altLang="en-US" dirty="0" smtClean="0"/>
              <a:t>函数运算</a:t>
            </a:r>
            <a:endParaRPr lang="en-US" altLang="zh-CN" dirty="0" smtClean="0"/>
          </a:p>
          <a:p>
            <a:r>
              <a:rPr lang="zh-CN" altLang="en-US" dirty="0" smtClean="0"/>
              <a:t>所有的结果保存在 </a:t>
            </a:r>
            <a:r>
              <a:rPr lang="en-US" altLang="zh-CN" dirty="0" err="1" smtClean="0"/>
              <a:t>ans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4384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科学计数</a:t>
            </a:r>
            <a:r>
              <a:rPr lang="zh-CN" altLang="en-US" dirty="0" smtClean="0"/>
              <a:t>写法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n</a:t>
            </a:r>
            <a:r>
              <a:rPr lang="en-US" altLang="zh-CN" dirty="0" err="1" smtClean="0">
                <a:solidFill>
                  <a:srgbClr val="FF0000"/>
                </a:solidFill>
              </a:rPr>
              <a:t>e</a:t>
            </a:r>
            <a:r>
              <a:rPr lang="en-US" altLang="zh-CN" dirty="0" err="1" smtClean="0"/>
              <a:t>m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1.5e8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前</a:t>
            </a:r>
            <a:r>
              <a:rPr lang="zh-CN" altLang="en-US" dirty="0"/>
              <a:t>一</a:t>
            </a:r>
            <a:r>
              <a:rPr lang="zh-CN" altLang="en-US" dirty="0" smtClean="0"/>
              <a:t>个计算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34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82929" y="2001079"/>
            <a:ext cx="1826141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3800" b="1" dirty="0" smtClean="0"/>
              <a:t>;</a:t>
            </a:r>
          </a:p>
          <a:p>
            <a:pPr algn="ctr"/>
            <a:endParaRPr kumimoji="1" lang="en-US" altLang="zh-CN" sz="3200" dirty="0"/>
          </a:p>
          <a:p>
            <a:pPr algn="ctr"/>
            <a:r>
              <a:rPr kumimoji="1" lang="zh-CN" altLang="en-US" sz="3200" dirty="0" smtClean="0"/>
              <a:t>静默模式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958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变量与赋值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数字</a:t>
            </a:r>
            <a:r>
              <a:rPr lang="en-US" altLang="zh-CN" dirty="0" smtClean="0"/>
              <a:t>/</a:t>
            </a:r>
            <a:r>
              <a:rPr lang="zh-CN" altLang="en-US" dirty="0" smtClean="0"/>
              <a:t>字符串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case1 = 1024;</a:t>
            </a:r>
          </a:p>
          <a:p>
            <a:r>
              <a:rPr lang="en-US" altLang="zh-CN" dirty="0" smtClean="0"/>
              <a:t>case2 = ‘1024’;</a:t>
            </a:r>
          </a:p>
          <a:p>
            <a:endParaRPr lang="en-US" altLang="zh-CN" dirty="0"/>
          </a:p>
          <a:p>
            <a:r>
              <a:rPr lang="zh-CN" altLang="en-US" dirty="0" smtClean="0"/>
              <a:t>查看变量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who</a:t>
            </a:r>
          </a:p>
          <a:p>
            <a:pPr lvl="1"/>
            <a:r>
              <a:rPr lang="en-US" altLang="zh-CN" dirty="0" err="1" smtClean="0"/>
              <a:t>whos</a:t>
            </a:r>
            <a:endParaRPr lang="en-US" altLang="zh-CN" dirty="0" smtClean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8321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86543"/>
            <a:ext cx="5257800" cy="4990420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zh-CN" altLang="en-US" dirty="0" smtClean="0"/>
              <a:t>变量名规则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zh-CN" altLang="en-US" dirty="0"/>
              <a:t>大</a:t>
            </a:r>
            <a:r>
              <a:rPr lang="zh-CN" altLang="en-US" dirty="0" smtClean="0"/>
              <a:t>小写敏感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字母开头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总长度最多</a:t>
            </a:r>
            <a:r>
              <a:rPr lang="en-US" altLang="zh-CN" dirty="0" smtClean="0"/>
              <a:t>31</a:t>
            </a:r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不能有空格、标点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可以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_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lvl="1">
              <a:lnSpc>
                <a:spcPct val="200000"/>
              </a:lnSpc>
            </a:pP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6096000" y="1186543"/>
            <a:ext cx="5257800" cy="4990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dirty="0" smtClean="0">
                <a:solidFill>
                  <a:srgbClr val="FF0000"/>
                </a:solidFill>
              </a:rPr>
              <a:t>河马规则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禁止占用系统变量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禁止用无意义的 </a:t>
            </a:r>
            <a:r>
              <a:rPr lang="en-US" altLang="zh-CN" dirty="0" err="1" smtClean="0"/>
              <a:t>a,b,c,x,y,z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96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变量与赋值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变量计算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case1 = case1 + 1;</a:t>
            </a:r>
          </a:p>
          <a:p>
            <a:pPr lvl="1"/>
            <a:endParaRPr lang="en-US" altLang="zh-CN" dirty="0"/>
          </a:p>
          <a:p>
            <a:r>
              <a:rPr lang="zh-CN" altLang="en-US" dirty="0" smtClean="0"/>
              <a:t>系统变量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pi</a:t>
            </a:r>
            <a:r>
              <a:rPr lang="zh-CN" altLang="en-US" dirty="0" smtClean="0"/>
              <a:t>，</a:t>
            </a:r>
            <a:r>
              <a:rPr lang="en-US" altLang="zh-CN" dirty="0" err="1" smtClean="0"/>
              <a:t>i</a:t>
            </a:r>
            <a:r>
              <a:rPr lang="zh-CN" altLang="en-US" dirty="0" smtClean="0"/>
              <a:t>，</a:t>
            </a:r>
            <a:r>
              <a:rPr lang="en-US" altLang="zh-CN" dirty="0" smtClean="0"/>
              <a:t>j, </a:t>
            </a:r>
            <a:r>
              <a:rPr lang="en-US" altLang="zh-CN" dirty="0" err="1" smtClean="0"/>
              <a:t>inf</a:t>
            </a:r>
            <a:endParaRPr lang="en-US" altLang="zh-CN" dirty="0" smtClean="0"/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3971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矩阵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行向量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mat1 = [1</a:t>
            </a:r>
            <a:r>
              <a:rPr lang="en-US" altLang="zh-CN" dirty="0" smtClean="0">
                <a:solidFill>
                  <a:srgbClr val="FF0000"/>
                </a:solidFill>
              </a:rPr>
              <a:t>,</a:t>
            </a:r>
            <a:r>
              <a:rPr lang="en-US" altLang="zh-CN" dirty="0" smtClean="0"/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,</a:t>
            </a:r>
            <a:r>
              <a:rPr lang="en-US" altLang="zh-CN" dirty="0" smtClean="0"/>
              <a:t>3</a:t>
            </a:r>
            <a:r>
              <a:rPr lang="en-US" altLang="zh-CN" dirty="0" smtClean="0">
                <a:solidFill>
                  <a:srgbClr val="FF0000"/>
                </a:solidFill>
              </a:rPr>
              <a:t>,</a:t>
            </a:r>
            <a:r>
              <a:rPr lang="en-US" altLang="zh-CN" dirty="0" smtClean="0"/>
              <a:t>4</a:t>
            </a:r>
            <a:r>
              <a:rPr lang="en-US" altLang="zh-CN" dirty="0" smtClean="0">
                <a:solidFill>
                  <a:srgbClr val="FF0000"/>
                </a:solidFill>
              </a:rPr>
              <a:t>,</a:t>
            </a:r>
            <a:r>
              <a:rPr lang="en-US" altLang="zh-CN" dirty="0" smtClean="0"/>
              <a:t>5];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列向量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mat2 = [1</a:t>
            </a:r>
            <a:r>
              <a:rPr lang="en-US" altLang="zh-CN" dirty="0" smtClean="0">
                <a:solidFill>
                  <a:srgbClr val="FF0000"/>
                </a:solidFill>
              </a:rPr>
              <a:t>;</a:t>
            </a:r>
            <a:r>
              <a:rPr lang="en-US" altLang="zh-CN" dirty="0" smtClean="0"/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;</a:t>
            </a:r>
            <a:r>
              <a:rPr lang="en-US" altLang="zh-CN" dirty="0" smtClean="0"/>
              <a:t>3</a:t>
            </a:r>
            <a:r>
              <a:rPr lang="en-US" altLang="zh-CN" dirty="0" smtClean="0">
                <a:solidFill>
                  <a:srgbClr val="FF0000"/>
                </a:solidFill>
              </a:rPr>
              <a:t>;</a:t>
            </a:r>
            <a:r>
              <a:rPr lang="en-US" altLang="zh-CN" dirty="0" smtClean="0"/>
              <a:t>4</a:t>
            </a:r>
            <a:r>
              <a:rPr lang="en-US" altLang="zh-CN" dirty="0" smtClean="0">
                <a:solidFill>
                  <a:srgbClr val="FF0000"/>
                </a:solidFill>
              </a:rPr>
              <a:t>;</a:t>
            </a:r>
            <a:r>
              <a:rPr lang="en-US" altLang="zh-CN" dirty="0" smtClean="0"/>
              <a:t>5];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矩阵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mat3 = [1,2,3</a:t>
            </a:r>
            <a:r>
              <a:rPr lang="en-US" altLang="zh-CN" dirty="0" smtClean="0">
                <a:solidFill>
                  <a:srgbClr val="FF0000"/>
                </a:solidFill>
              </a:rPr>
              <a:t>;</a:t>
            </a:r>
            <a:r>
              <a:rPr lang="en-US" altLang="zh-CN" dirty="0" smtClean="0"/>
              <a:t> 4,5,6];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4920259" y="2151727"/>
            <a:ext cx="6628738" cy="2554545"/>
            <a:chOff x="4209180" y="2151727"/>
            <a:chExt cx="6628738" cy="2554545"/>
          </a:xfrm>
        </p:grpSpPr>
        <p:sp>
          <p:nvSpPr>
            <p:cNvPr id="4" name="文本框 3"/>
            <p:cNvSpPr txBox="1"/>
            <p:nvPr/>
          </p:nvSpPr>
          <p:spPr>
            <a:xfrm>
              <a:off x="7903029" y="2151727"/>
              <a:ext cx="2164375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/>
                <a:t>1  0  0  0  0</a:t>
              </a:r>
            </a:p>
            <a:p>
              <a:r>
                <a:rPr lang="en-US" altLang="zh-CN" sz="3200" dirty="0" smtClean="0"/>
                <a:t>0  2  0  0  0</a:t>
              </a:r>
            </a:p>
            <a:p>
              <a:r>
                <a:rPr lang="en-US" altLang="zh-CN" sz="3200" dirty="0" smtClean="0"/>
                <a:t>0  0  3  0  0</a:t>
              </a:r>
            </a:p>
            <a:p>
              <a:r>
                <a:rPr lang="en-US" altLang="zh-CN" sz="3200" dirty="0" smtClean="0"/>
                <a:t>0  0  0  4  0</a:t>
              </a:r>
            </a:p>
            <a:p>
              <a:r>
                <a:rPr lang="en-US" altLang="zh-CN" sz="3200" dirty="0" smtClean="0"/>
                <a:t>0  0  0  0  5</a:t>
              </a:r>
              <a:endParaRPr lang="zh-CN" altLang="en-US" sz="3200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209180" y="2921168"/>
              <a:ext cx="662873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 err="1" smtClean="0"/>
                <a:t>bigmat</a:t>
              </a:r>
              <a:r>
                <a:rPr lang="en-US" altLang="zh-CN" sz="6000" dirty="0" smtClean="0"/>
                <a:t> = (            )</a:t>
              </a:r>
              <a:endParaRPr lang="zh-CN" alt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73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矩阵操作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everything is a matrix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创建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运算</a:t>
            </a:r>
            <a:endParaRPr lang="en-US" altLang="zh-CN" dirty="0" smtClean="0"/>
          </a:p>
          <a:p>
            <a:pPr marL="457200" lvl="1" indent="0">
              <a:buNone/>
            </a:pPr>
            <a:endParaRPr lang="en-US" altLang="zh-CN" dirty="0" smtClean="0"/>
          </a:p>
          <a:p>
            <a:r>
              <a:rPr lang="zh-CN" altLang="en-US" dirty="0" smtClean="0"/>
              <a:t>抽取</a:t>
            </a:r>
            <a:endParaRPr lang="en-US" altLang="zh-CN" dirty="0" smtClean="0"/>
          </a:p>
          <a:p>
            <a:r>
              <a:rPr lang="zh-CN" altLang="en-US" dirty="0"/>
              <a:t>合并</a:t>
            </a:r>
          </a:p>
        </p:txBody>
      </p:sp>
    </p:spTree>
    <p:extLst>
      <p:ext uri="{BB962C8B-B14F-4D97-AF65-F5344CB8AC3E}">
        <p14:creationId xmlns:p14="http://schemas.microsoft.com/office/powerpoint/2010/main" val="426993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创建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snum1 = 0:10;</a:t>
            </a:r>
          </a:p>
          <a:p>
            <a:r>
              <a:rPr lang="en-US" altLang="zh-CN" dirty="0" smtClean="0"/>
              <a:t>snum2 = 0:2:10;</a:t>
            </a:r>
          </a:p>
          <a:p>
            <a:r>
              <a:rPr lang="en-US" altLang="zh-CN" dirty="0" smtClean="0"/>
              <a:t>snum3 = 0:3:10;</a:t>
            </a:r>
          </a:p>
          <a:p>
            <a:endParaRPr lang="en-US" altLang="zh-CN" dirty="0"/>
          </a:p>
          <a:p>
            <a:r>
              <a:rPr lang="en-US" altLang="zh-CN" dirty="0" smtClean="0"/>
              <a:t>snum4 = </a:t>
            </a:r>
            <a:r>
              <a:rPr lang="en-US" altLang="zh-CN" dirty="0" err="1" smtClean="0"/>
              <a:t>linspace</a:t>
            </a:r>
            <a:r>
              <a:rPr lang="en-US" altLang="zh-CN" dirty="0" smtClean="0"/>
              <a:t>(0,100,11);</a:t>
            </a:r>
          </a:p>
          <a:p>
            <a:r>
              <a:rPr lang="en-US" altLang="zh-CN" dirty="0" smtClean="0"/>
              <a:t>snum4 = </a:t>
            </a:r>
            <a:r>
              <a:rPr lang="en-US" altLang="zh-CN" dirty="0" err="1" smtClean="0"/>
              <a:t>logspace</a:t>
            </a:r>
            <a:r>
              <a:rPr lang="en-US" altLang="zh-CN" dirty="0" smtClean="0"/>
              <a:t>(0,2,4);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4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lax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创建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全一矩阵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ones(</a:t>
            </a:r>
            <a:r>
              <a:rPr lang="en-US" altLang="zh-CN" dirty="0" err="1" smtClean="0"/>
              <a:t>m,n</a:t>
            </a:r>
            <a:r>
              <a:rPr lang="en-US" altLang="zh-CN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全零矩阵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zeros(</a:t>
            </a:r>
            <a:r>
              <a:rPr lang="en-US" altLang="zh-CN" dirty="0" err="1" smtClean="0"/>
              <a:t>m,n</a:t>
            </a:r>
            <a:r>
              <a:rPr lang="en-US" altLang="zh-CN" dirty="0"/>
              <a:t>)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对角矩阵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eye(n)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144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ea typeface="宋体" panose="02010600030101010101" pitchFamily="2" charset="-122"/>
              </a:rPr>
              <a:t>矩阵操作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533400" indent="-533400">
              <a:lnSpc>
                <a:spcPct val="150000"/>
              </a:lnSpc>
            </a:pPr>
            <a:r>
              <a:rPr lang="en-US" altLang="zh-CN" dirty="0" smtClean="0">
                <a:ea typeface="宋体" panose="02010600030101010101" pitchFamily="2" charset="-122"/>
              </a:rPr>
              <a:t>^	</a:t>
            </a:r>
            <a:r>
              <a:rPr lang="zh-CN" altLang="en-US" dirty="0" smtClean="0">
                <a:ea typeface="宋体" panose="02010600030101010101" pitchFamily="2" charset="-122"/>
              </a:rPr>
              <a:t>乘方</a:t>
            </a:r>
            <a:r>
              <a:rPr lang="en-US" altLang="zh-CN" dirty="0" smtClean="0">
                <a:ea typeface="宋体" panose="02010600030101010101" pitchFamily="2" charset="-122"/>
              </a:rPr>
              <a:t> </a:t>
            </a:r>
            <a:endParaRPr lang="en-US" altLang="zh-CN" dirty="0">
              <a:ea typeface="宋体" panose="02010600030101010101" pitchFamily="2" charset="-122"/>
            </a:endParaRPr>
          </a:p>
          <a:p>
            <a:pPr marL="533400" indent="-533400">
              <a:lnSpc>
                <a:spcPct val="150000"/>
              </a:lnSpc>
            </a:pPr>
            <a:r>
              <a:rPr lang="en-US" altLang="zh-CN" dirty="0" smtClean="0">
                <a:ea typeface="宋体" panose="02010600030101010101" pitchFamily="2" charset="-122"/>
              </a:rPr>
              <a:t>*	</a:t>
            </a:r>
            <a:r>
              <a:rPr lang="zh-CN" altLang="en-US" dirty="0" smtClean="0">
                <a:ea typeface="宋体" panose="02010600030101010101" pitchFamily="2" charset="-122"/>
              </a:rPr>
              <a:t>乘法</a:t>
            </a:r>
            <a:r>
              <a:rPr lang="en-US" altLang="zh-CN" dirty="0" smtClean="0">
                <a:ea typeface="宋体" panose="02010600030101010101" pitchFamily="2" charset="-122"/>
              </a:rPr>
              <a:t> </a:t>
            </a:r>
            <a:endParaRPr lang="en-US" altLang="zh-CN" dirty="0">
              <a:ea typeface="宋体" panose="02010600030101010101" pitchFamily="2" charset="-122"/>
            </a:endParaRPr>
          </a:p>
          <a:p>
            <a:pPr marL="533400" indent="-533400">
              <a:lnSpc>
                <a:spcPct val="150000"/>
              </a:lnSpc>
            </a:pPr>
            <a:r>
              <a:rPr lang="en-US" altLang="zh-CN" dirty="0" smtClean="0">
                <a:ea typeface="宋体" panose="02010600030101010101" pitchFamily="2" charset="-122"/>
              </a:rPr>
              <a:t>/	</a:t>
            </a:r>
            <a:r>
              <a:rPr lang="zh-CN" altLang="en-US" dirty="0">
                <a:ea typeface="宋体" panose="02010600030101010101" pitchFamily="2" charset="-122"/>
              </a:rPr>
              <a:t>右</a:t>
            </a:r>
            <a:r>
              <a:rPr lang="zh-CN" altLang="en-US" dirty="0" smtClean="0">
                <a:ea typeface="宋体" panose="02010600030101010101" pitchFamily="2" charset="-122"/>
              </a:rPr>
              <a:t>除</a:t>
            </a:r>
            <a:endParaRPr lang="en-US" altLang="zh-CN" dirty="0">
              <a:ea typeface="宋体" panose="02010600030101010101" pitchFamily="2" charset="-122"/>
            </a:endParaRPr>
          </a:p>
          <a:p>
            <a:pPr marL="533400" indent="-533400">
              <a:lnSpc>
                <a:spcPct val="150000"/>
              </a:lnSpc>
            </a:pPr>
            <a:r>
              <a:rPr lang="en-US" altLang="zh-CN" dirty="0" smtClean="0">
                <a:ea typeface="宋体" panose="02010600030101010101" pitchFamily="2" charset="-122"/>
              </a:rPr>
              <a:t>\	</a:t>
            </a:r>
            <a:r>
              <a:rPr lang="zh-CN" altLang="en-US" dirty="0" smtClean="0">
                <a:ea typeface="宋体" panose="02010600030101010101" pitchFamily="2" charset="-122"/>
              </a:rPr>
              <a:t>左除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marL="990600" lvl="1" indent="-533400">
              <a:lnSpc>
                <a:spcPct val="150000"/>
              </a:lnSpc>
            </a:pPr>
            <a:r>
              <a:rPr lang="en-US" altLang="zh-CN" sz="2800" dirty="0" smtClean="0">
                <a:ea typeface="宋体" panose="02010600030101010101" pitchFamily="2" charset="-122"/>
              </a:rPr>
              <a:t>A\B</a:t>
            </a:r>
            <a:r>
              <a:rPr lang="en-US" altLang="zh-CN" sz="2800" dirty="0">
                <a:ea typeface="宋体" panose="02010600030101010101" pitchFamily="2" charset="-122"/>
              </a:rPr>
              <a:t>	</a:t>
            </a:r>
            <a:r>
              <a:rPr lang="zh-CN" altLang="en-US" sz="2800" dirty="0" smtClean="0">
                <a:ea typeface="宋体" panose="02010600030101010101" pitchFamily="2" charset="-122"/>
              </a:rPr>
              <a:t>等价于 </a:t>
            </a:r>
            <a:r>
              <a:rPr lang="en-US" altLang="zh-CN" sz="2800" dirty="0" err="1" smtClean="0">
                <a:ea typeface="宋体" panose="02010600030101010101" pitchFamily="2" charset="-122"/>
              </a:rPr>
              <a:t>inv</a:t>
            </a:r>
            <a:r>
              <a:rPr lang="en-US" altLang="zh-CN" sz="2800" dirty="0" smtClean="0">
                <a:ea typeface="宋体" panose="02010600030101010101" pitchFamily="2" charset="-122"/>
              </a:rPr>
              <a:t>(A</a:t>
            </a:r>
            <a:r>
              <a:rPr lang="en-US" altLang="zh-CN" sz="2800" dirty="0">
                <a:ea typeface="宋体" panose="02010600030101010101" pitchFamily="2" charset="-122"/>
              </a:rPr>
              <a:t>)*</a:t>
            </a:r>
            <a:r>
              <a:rPr lang="en-US" altLang="zh-CN" sz="2800" dirty="0" smtClean="0">
                <a:ea typeface="宋体" panose="02010600030101010101" pitchFamily="2" charset="-122"/>
              </a:rPr>
              <a:t>B</a:t>
            </a:r>
          </a:p>
          <a:p>
            <a:pPr marL="533400" indent="-533400">
              <a:lnSpc>
                <a:spcPct val="150000"/>
              </a:lnSpc>
            </a:pPr>
            <a:r>
              <a:rPr lang="en-US" altLang="zh-CN" dirty="0" smtClean="0">
                <a:ea typeface="宋体" panose="02010600030101010101" pitchFamily="2" charset="-122"/>
              </a:rPr>
              <a:t>+	</a:t>
            </a:r>
            <a:r>
              <a:rPr lang="zh-CN" altLang="en-US" dirty="0" smtClean="0">
                <a:ea typeface="宋体" panose="02010600030101010101" pitchFamily="2" charset="-122"/>
              </a:rPr>
              <a:t>加法</a:t>
            </a:r>
            <a:endParaRPr lang="en-US" altLang="zh-CN" dirty="0">
              <a:ea typeface="宋体" panose="02010600030101010101" pitchFamily="2" charset="-122"/>
            </a:endParaRPr>
          </a:p>
          <a:p>
            <a:pPr marL="533400" indent="-533400">
              <a:lnSpc>
                <a:spcPct val="150000"/>
              </a:lnSpc>
            </a:pPr>
            <a:r>
              <a:rPr lang="en-US" altLang="zh-CN" dirty="0" smtClean="0">
                <a:ea typeface="宋体" panose="02010600030101010101" pitchFamily="2" charset="-122"/>
              </a:rPr>
              <a:t>-	</a:t>
            </a:r>
            <a:r>
              <a:rPr lang="zh-CN" altLang="en-US" dirty="0" smtClean="0">
                <a:ea typeface="宋体" panose="02010600030101010101" pitchFamily="2" charset="-122"/>
              </a:rPr>
              <a:t>减法</a:t>
            </a:r>
            <a:endParaRPr lang="en-US" altLang="zh-CN" dirty="0">
              <a:ea typeface="宋体" panose="02010600030101010101" pitchFamily="2" charset="-122"/>
            </a:endParaRPr>
          </a:p>
          <a:p>
            <a:pPr marL="533400" indent="-533400">
              <a:lnSpc>
                <a:spcPct val="150000"/>
              </a:lnSpc>
            </a:pPr>
            <a:r>
              <a:rPr lang="zh-CN" altLang="en-US" dirty="0" smtClean="0">
                <a:ea typeface="宋体" panose="02010600030101010101" pitchFamily="2" charset="-122"/>
              </a:rPr>
              <a:t>’转置</a:t>
            </a:r>
            <a:endParaRPr lang="en-US" altLang="zh-CN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521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ea typeface="宋体" panose="02010600030101010101" pitchFamily="2" charset="-122"/>
              </a:rPr>
              <a:t>矩阵操作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533400" indent="-533400">
              <a:lnSpc>
                <a:spcPct val="150000"/>
              </a:lnSpc>
            </a:pPr>
            <a:r>
              <a:rPr lang="zh-CN" altLang="en-US" dirty="0" smtClean="0">
                <a:ea typeface="宋体" panose="02010600030101010101" pitchFamily="2" charset="-122"/>
              </a:rPr>
              <a:t>矩阵与标量的区别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marL="533400" indent="-533400">
              <a:lnSpc>
                <a:spcPct val="150000"/>
              </a:lnSpc>
            </a:pPr>
            <a:r>
              <a:rPr lang="zh-CN" altLang="en-US" dirty="0" smtClean="0">
                <a:ea typeface="宋体" panose="02010600030101010101" pitchFamily="2" charset="-122"/>
              </a:rPr>
              <a:t>两种运算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marL="533400" indent="-533400">
              <a:lnSpc>
                <a:spcPct val="150000"/>
              </a:lnSpc>
            </a:pPr>
            <a:r>
              <a:rPr lang="zh-CN" altLang="en-US" dirty="0" smtClean="0">
                <a:ea typeface="宋体" panose="02010600030101010101" pitchFamily="2" charset="-122"/>
              </a:rPr>
              <a:t>* </a:t>
            </a:r>
            <a:r>
              <a:rPr lang="en-US" altLang="zh-CN" dirty="0" smtClean="0">
                <a:ea typeface="宋体" panose="02010600030101010101" pitchFamily="2" charset="-122"/>
              </a:rPr>
              <a:t>/ ^</a:t>
            </a:r>
          </a:p>
          <a:p>
            <a:pPr marL="990600" lvl="1" indent="-533400">
              <a:lnSpc>
                <a:spcPct val="150000"/>
              </a:lnSpc>
            </a:pPr>
            <a:r>
              <a:rPr lang="zh-CN" altLang="en-US" dirty="0" smtClean="0">
                <a:ea typeface="宋体" panose="02010600030101010101" pitchFamily="2" charset="-122"/>
              </a:rPr>
              <a:t>直接运算：整个矩阵操作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marL="990600" lvl="1" indent="-533400">
              <a:lnSpc>
                <a:spcPct val="150000"/>
              </a:lnSpc>
            </a:pPr>
            <a:r>
              <a:rPr lang="en-US" altLang="zh-CN" dirty="0" smtClean="0">
                <a:ea typeface="宋体" panose="02010600030101010101" pitchFamily="2" charset="-122"/>
              </a:rPr>
              <a:t>.*   ./    .^</a:t>
            </a:r>
            <a:r>
              <a:rPr lang="zh-CN" altLang="en-US" dirty="0" smtClean="0">
                <a:ea typeface="宋体" panose="02010600030101010101" pitchFamily="2" charset="-122"/>
              </a:rPr>
              <a:t>：单个元素操作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/>
            <a:r>
              <a:rPr lang="zh-CN" altLang="en-US" dirty="0" smtClean="0">
                <a:ea typeface="宋体" panose="02010600030101010101" pitchFamily="2" charset="-122"/>
              </a:rPr>
              <a:t>例子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dirty="0"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ea typeface="宋体" panose="02010600030101010101" pitchFamily="2" charset="-122"/>
              </a:rPr>
              <a:t>m</a:t>
            </a:r>
            <a:r>
              <a:rPr lang="en-US" altLang="zh-CN" dirty="0" smtClean="0">
                <a:ea typeface="宋体" panose="02010600030101010101" pitchFamily="2" charset="-122"/>
              </a:rPr>
              <a:t>at1 = 1:100;</a:t>
            </a:r>
          </a:p>
          <a:p>
            <a:pPr marL="0" indent="0">
              <a:buNone/>
            </a:pPr>
            <a:r>
              <a:rPr lang="en-US" altLang="zh-CN" dirty="0">
                <a:ea typeface="宋体" panose="02010600030101010101" pitchFamily="2" charset="-122"/>
              </a:rPr>
              <a:t>m</a:t>
            </a:r>
            <a:r>
              <a:rPr lang="en-US" altLang="zh-CN" dirty="0" smtClean="0">
                <a:ea typeface="宋体" panose="02010600030101010101" pitchFamily="2" charset="-122"/>
              </a:rPr>
              <a:t>at2 = 2:101;</a:t>
            </a:r>
          </a:p>
          <a:p>
            <a:pPr marL="0" indent="0">
              <a:buNone/>
            </a:pPr>
            <a:endParaRPr lang="en-US" altLang="zh-CN" dirty="0"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ea typeface="宋体" panose="02010600030101010101" pitchFamily="2" charset="-122"/>
              </a:rPr>
              <a:t>r</a:t>
            </a:r>
            <a:r>
              <a:rPr lang="en-US" altLang="zh-CN" dirty="0" smtClean="0">
                <a:ea typeface="宋体" panose="02010600030101010101" pitchFamily="2" charset="-122"/>
              </a:rPr>
              <a:t>esult = mat1.*mat2;</a:t>
            </a:r>
            <a:endParaRPr lang="en-US" altLang="zh-CN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87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抽取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snum1 = 0:10;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snum1(6)</a:t>
            </a:r>
          </a:p>
          <a:p>
            <a:r>
              <a:rPr lang="en-US" altLang="zh-CN" dirty="0" smtClean="0"/>
              <a:t>snum1(5:6)</a:t>
            </a:r>
          </a:p>
          <a:p>
            <a:r>
              <a:rPr lang="en-US" altLang="zh-CN" dirty="0" smtClean="0"/>
              <a:t>snum1(5:2:9)</a:t>
            </a:r>
          </a:p>
          <a:p>
            <a:r>
              <a:rPr lang="en-US" altLang="zh-CN" dirty="0" smtClean="0"/>
              <a:t>snum1(3:</a:t>
            </a:r>
            <a:r>
              <a:rPr lang="en-US" altLang="zh-CN" dirty="0" smtClean="0">
                <a:solidFill>
                  <a:srgbClr val="FF0000"/>
                </a:solidFill>
              </a:rPr>
              <a:t>end</a:t>
            </a:r>
            <a:r>
              <a:rPr lang="en-US" altLang="zh-CN" dirty="0" smtClean="0"/>
              <a:t>)</a:t>
            </a:r>
          </a:p>
          <a:p>
            <a:endParaRPr lang="en-US" altLang="zh-CN" dirty="0"/>
          </a:p>
          <a:p>
            <a:r>
              <a:rPr lang="en-US" altLang="zh-CN" dirty="0" smtClean="0"/>
              <a:t>sentence1 = ‘I love matlab, matlab makes me happy.’;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157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抽取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mat1 = [1 2 3; 4 5 6];</a:t>
            </a:r>
          </a:p>
          <a:p>
            <a:endParaRPr lang="en-US" altLang="zh-CN" dirty="0"/>
          </a:p>
          <a:p>
            <a:r>
              <a:rPr lang="en-US" altLang="zh-CN" dirty="0" smtClean="0"/>
              <a:t>mat1(1,:)</a:t>
            </a:r>
          </a:p>
          <a:p>
            <a:r>
              <a:rPr lang="en-US" altLang="zh-CN" dirty="0" smtClean="0"/>
              <a:t>mat1(:,2)</a:t>
            </a:r>
          </a:p>
          <a:p>
            <a:r>
              <a:rPr lang="en-US" altLang="zh-CN" dirty="0" smtClean="0"/>
              <a:t>mat1(2,2:3)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作业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zh-CN" dirty="0" smtClean="0"/>
              <a:t>π</a:t>
            </a:r>
            <a:r>
              <a:rPr lang="en-US" altLang="zh-CN" dirty="0" smtClean="0"/>
              <a:t> </a:t>
            </a:r>
            <a:r>
              <a:rPr lang="zh-CN" altLang="en-US" dirty="0" smtClean="0"/>
              <a:t>的近似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N=0 </a:t>
            </a:r>
            <a:r>
              <a:rPr lang="zh-CN" altLang="en-US" dirty="0" smtClean="0"/>
              <a:t>和 </a:t>
            </a:r>
            <a:r>
              <a:rPr lang="en-US" altLang="zh-CN" dirty="0" smtClean="0"/>
              <a:t>1</a:t>
            </a:r>
            <a:r>
              <a:rPr lang="zh-CN" altLang="en-US" dirty="0" smtClean="0"/>
              <a:t>时，计算 </a:t>
            </a:r>
            <a:r>
              <a:rPr lang="el-GR" altLang="zh-CN" dirty="0" smtClean="0"/>
              <a:t>π</a:t>
            </a:r>
            <a:r>
              <a:rPr lang="en-US" altLang="zh-CN" dirty="0" smtClean="0"/>
              <a:t> </a:t>
            </a:r>
            <a:r>
              <a:rPr lang="zh-CN" altLang="en-US" dirty="0" smtClean="0"/>
              <a:t>值，并与</a:t>
            </a:r>
            <a:r>
              <a:rPr lang="en-US" altLang="zh-CN" dirty="0" smtClean="0"/>
              <a:t>matlab</a:t>
            </a:r>
            <a:r>
              <a:rPr lang="zh-CN" altLang="en-US" dirty="0" smtClean="0"/>
              <a:t>系统自带的值作比较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2284636" y="2647740"/>
                <a:ext cx="7622728" cy="1558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zh-CN" sz="36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pt-BR" sz="36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pt-BR" altLang="zh-CN" sz="3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altLang="zh-CN" sz="36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altLang="zh-CN" sz="36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9801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altLang="zh-CN" sz="360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altLang="zh-CN" sz="36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pt-BR" altLang="zh-CN" sz="36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CN" sz="3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3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3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  <m:t>!(1103+26390</m:t>
                              </m:r>
                              <m: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altLang="zh-CN" sz="360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36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3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3600" b="0" i="1" smtClean="0">
                                      <a:latin typeface="Cambria Math" panose="02040503050406030204" pitchFamily="18" charset="0"/>
                                    </a:rPr>
                                    <m:t>!)</m:t>
                                  </m:r>
                                </m:e>
                                <m:sup>
                                  <m:r>
                                    <a:rPr lang="en-US" altLang="zh-CN" sz="3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zh-CN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sz="36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3600" b="0" i="1" smtClean="0">
                                      <a:latin typeface="Cambria Math" panose="02040503050406030204" pitchFamily="18" charset="0"/>
                                    </a:rPr>
                                    <m:t>396</m:t>
                                  </m:r>
                                </m:e>
                                <m:sup>
                                  <m:r>
                                    <a:rPr lang="en-US" altLang="zh-CN" sz="3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3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nary>
                    </m:oMath>
                  </m:oMathPara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636" y="2647740"/>
                <a:ext cx="7622728" cy="15582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239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作业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用尽可能少的数字，创建以下矩阵</a:t>
            </a:r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00" y="2771996"/>
            <a:ext cx="3520780" cy="263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几个有用的函数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err="1" smtClean="0"/>
              <a:t>clc</a:t>
            </a:r>
            <a:r>
              <a:rPr lang="en-US" altLang="zh-CN" dirty="0" smtClean="0"/>
              <a:t>		</a:t>
            </a:r>
            <a:r>
              <a:rPr lang="zh-CN" altLang="en-US" dirty="0" smtClean="0"/>
              <a:t>擦黑板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clear	</a:t>
            </a:r>
            <a:r>
              <a:rPr lang="zh-CN" altLang="en-US" dirty="0" smtClean="0"/>
              <a:t>彻底失忆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close all	</a:t>
            </a:r>
            <a:r>
              <a:rPr lang="zh-CN" altLang="en-US" dirty="0" smtClean="0"/>
              <a:t>关掉所有的图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exit		</a:t>
            </a:r>
            <a:r>
              <a:rPr lang="zh-CN" altLang="en-US" dirty="0" smtClean="0"/>
              <a:t>关掉 </a:t>
            </a:r>
            <a:r>
              <a:rPr lang="en-US" altLang="zh-CN" dirty="0" err="1" smtClean="0"/>
              <a:t>matlab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2422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我与 </a:t>
            </a:r>
            <a:r>
              <a:rPr lang="en-US" altLang="zh-CN" dirty="0" smtClean="0"/>
              <a:t>matlab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2001</a:t>
            </a:r>
            <a:r>
              <a:rPr lang="zh-CN" altLang="en-US" dirty="0" smtClean="0"/>
              <a:t>年，高考后，安装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sym typeface="Wingdings" panose="05000000000000000000" pitchFamily="2" charset="2"/>
              </a:rPr>
              <a:t>卸载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ym typeface="Wingdings" panose="05000000000000000000" pitchFamily="2" charset="2"/>
              </a:rPr>
              <a:t>2002</a:t>
            </a:r>
            <a:r>
              <a:rPr lang="zh-CN" altLang="en-US" dirty="0" smtClean="0">
                <a:sym typeface="Wingdings" panose="05000000000000000000" pitchFamily="2" charset="2"/>
              </a:rPr>
              <a:t>年，大二，</a:t>
            </a:r>
            <a:r>
              <a:rPr lang="en-US" altLang="zh-CN" dirty="0" smtClean="0">
                <a:sym typeface="Wingdings" panose="05000000000000000000" pitchFamily="2" charset="2"/>
              </a:rPr>
              <a:t>matlab </a:t>
            </a:r>
            <a:r>
              <a:rPr lang="zh-CN" altLang="en-US" dirty="0" smtClean="0">
                <a:sym typeface="Wingdings" panose="05000000000000000000" pitchFamily="2" charset="2"/>
              </a:rPr>
              <a:t>课，</a:t>
            </a:r>
            <a:r>
              <a:rPr lang="en-US" altLang="zh-CN" dirty="0" smtClean="0">
                <a:sym typeface="Wingdings" panose="05000000000000000000" pitchFamily="2" charset="2"/>
              </a:rPr>
              <a:t>98</a:t>
            </a:r>
            <a:r>
              <a:rPr lang="zh-CN" altLang="en-US" dirty="0" smtClean="0">
                <a:sym typeface="Wingdings" panose="05000000000000000000" pitchFamily="2" charset="2"/>
              </a:rPr>
              <a:t>分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ym typeface="Wingdings" panose="05000000000000000000" pitchFamily="2" charset="2"/>
              </a:rPr>
              <a:t>2003</a:t>
            </a:r>
            <a:r>
              <a:rPr lang="zh-CN" altLang="en-US" dirty="0" smtClean="0">
                <a:sym typeface="Wingdings" panose="05000000000000000000" pitchFamily="2" charset="2"/>
              </a:rPr>
              <a:t>年，大三，本科科研基金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ym typeface="Wingdings" panose="05000000000000000000" pitchFamily="2" charset="2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sym typeface="Wingdings" panose="05000000000000000000" pitchFamily="2" charset="2"/>
              </a:rPr>
              <a:t>2016</a:t>
            </a:r>
            <a:r>
              <a:rPr lang="zh-CN" altLang="en-US" dirty="0" smtClean="0">
                <a:sym typeface="Wingdings" panose="05000000000000000000" pitchFamily="2" charset="2"/>
              </a:rPr>
              <a:t>年，教课</a:t>
            </a:r>
            <a:endParaRPr lang="en-US" altLang="zh-CN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915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大纲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概述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基本编程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符号计算（助教）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数据</a:t>
            </a:r>
            <a:r>
              <a:rPr lang="en-US" altLang="zh-CN" dirty="0" smtClean="0"/>
              <a:t>I/O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可视化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科学</a:t>
            </a:r>
            <a:r>
              <a:rPr lang="zh-CN" altLang="en-US" dirty="0" smtClean="0"/>
              <a:t>计算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矩阵</a:t>
            </a:r>
            <a:r>
              <a:rPr lang="zh-CN" altLang="en-US" dirty="0" smtClean="0"/>
              <a:t>化，模块化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考试</a:t>
            </a:r>
            <a:endParaRPr lang="en-US" altLang="zh-CN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7870370" y="182562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人生若只如初见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7870371" y="5290457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却道故人心易变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2472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作业与考试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dirty="0" smtClean="0"/>
              <a:t>7</a:t>
            </a:r>
            <a:r>
              <a:rPr lang="zh-CN" altLang="en-US" dirty="0" smtClean="0"/>
              <a:t>次作业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上机完成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en-US" altLang="zh-CN" dirty="0" smtClean="0"/>
              <a:t>1~2</a:t>
            </a:r>
            <a:r>
              <a:rPr lang="zh-CN" altLang="en-US" dirty="0" smtClean="0"/>
              <a:t>题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过程与结果写成文档</a:t>
            </a:r>
            <a:endParaRPr lang="en-US" altLang="zh-CN" dirty="0" smtClean="0"/>
          </a:p>
          <a:p>
            <a:r>
              <a:rPr lang="zh-CN" altLang="en-US" dirty="0" smtClean="0"/>
              <a:t>发给助教 </a:t>
            </a:r>
            <a:r>
              <a:rPr lang="en-US" altLang="zh-CN" dirty="0">
                <a:hlinkClick r:id="rId2"/>
              </a:rPr>
              <a:t>yubin2015g@mail.bnu.edu.cn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6518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0"/>
            <a:ext cx="5158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20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考试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zh-CN" altLang="en-US" dirty="0"/>
              <a:t>随</a:t>
            </a:r>
            <a:r>
              <a:rPr lang="zh-CN" altLang="en-US" dirty="0" smtClean="0"/>
              <a:t>堂考试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en-US" altLang="zh-CN" dirty="0" smtClean="0"/>
              <a:t>12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27</a:t>
            </a:r>
            <a:r>
              <a:rPr lang="zh-CN" altLang="en-US" dirty="0" smtClean="0"/>
              <a:t>日（周三）</a:t>
            </a:r>
            <a:r>
              <a:rPr lang="en-US" altLang="zh-CN" dirty="0" smtClean="0"/>
              <a:t>18:00——20:00</a:t>
            </a:r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卷面笔试（开卷）：</a:t>
            </a:r>
            <a:r>
              <a:rPr lang="en-US" altLang="zh-CN" dirty="0" smtClean="0"/>
              <a:t>1</a:t>
            </a:r>
            <a:r>
              <a:rPr lang="zh-CN" altLang="en-US" dirty="0" smtClean="0"/>
              <a:t>小时</a:t>
            </a:r>
            <a:endParaRPr lang="en-US" altLang="zh-CN" dirty="0" smtClean="0"/>
          </a:p>
          <a:p>
            <a:pPr lvl="1">
              <a:lnSpc>
                <a:spcPct val="200000"/>
              </a:lnSpc>
            </a:pPr>
            <a:r>
              <a:rPr lang="zh-CN" altLang="en-US" dirty="0" smtClean="0"/>
              <a:t>上机写程序（开卷）：</a:t>
            </a:r>
            <a:r>
              <a:rPr lang="en-US" altLang="zh-CN" dirty="0" smtClean="0"/>
              <a:t>1</a:t>
            </a:r>
            <a:r>
              <a:rPr lang="zh-CN" altLang="en-US" dirty="0" smtClean="0"/>
              <a:t>小时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3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126551640"/>
              </p:ext>
            </p:extLst>
          </p:nvPr>
        </p:nvGraphicFramePr>
        <p:xfrm>
          <a:off x="3791857" y="1660676"/>
          <a:ext cx="4608286" cy="3536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762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706</Words>
  <Application>Microsoft Macintosh PowerPoint</Application>
  <PresentationFormat>宽屏</PresentationFormat>
  <Paragraphs>241</Paragraphs>
  <Slides>37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Cambria Math</vt:lpstr>
      <vt:lpstr>DengXian</vt:lpstr>
      <vt:lpstr>Wingdings</vt:lpstr>
      <vt:lpstr>等线</vt:lpstr>
      <vt:lpstr>等线 Light</vt:lpstr>
      <vt:lpstr>宋体</vt:lpstr>
      <vt:lpstr>Arial</vt:lpstr>
      <vt:lpstr>Office 主题​​</vt:lpstr>
      <vt:lpstr>PowerPoint 演示文稿</vt:lpstr>
      <vt:lpstr>PowerPoint 演示文稿</vt:lpstr>
      <vt:lpstr>PowerPoint 演示文稿</vt:lpstr>
      <vt:lpstr>我与 matlab</vt:lpstr>
      <vt:lpstr>大纲</vt:lpstr>
      <vt:lpstr>作业与考试</vt:lpstr>
      <vt:lpstr>PowerPoint 演示文稿</vt:lpstr>
      <vt:lpstr>考试</vt:lpstr>
      <vt:lpstr>PowerPoint 演示文稿</vt:lpstr>
      <vt:lpstr>去年</vt:lpstr>
      <vt:lpstr>教材</vt:lpstr>
      <vt:lpstr>参考</vt:lpstr>
      <vt:lpstr>MATLAB</vt:lpstr>
      <vt:lpstr>简史</vt:lpstr>
      <vt:lpstr>什么是 matlab</vt:lpstr>
      <vt:lpstr>matlab 优点 </vt:lpstr>
      <vt:lpstr>matlab 缺点 </vt:lpstr>
      <vt:lpstr>用途</vt:lpstr>
      <vt:lpstr>安装与设置</vt:lpstr>
      <vt:lpstr>PowerPoint 演示文稿</vt:lpstr>
      <vt:lpstr>计算器</vt:lpstr>
      <vt:lpstr>PowerPoint 演示文稿</vt:lpstr>
      <vt:lpstr>PowerPoint 演示文稿</vt:lpstr>
      <vt:lpstr>变量与赋值</vt:lpstr>
      <vt:lpstr>PowerPoint 演示文稿</vt:lpstr>
      <vt:lpstr>变量与赋值</vt:lpstr>
      <vt:lpstr>矩阵</vt:lpstr>
      <vt:lpstr>矩阵操作</vt:lpstr>
      <vt:lpstr>创建</vt:lpstr>
      <vt:lpstr>创建</vt:lpstr>
      <vt:lpstr>矩阵操作</vt:lpstr>
      <vt:lpstr>矩阵操作</vt:lpstr>
      <vt:lpstr>抽取</vt:lpstr>
      <vt:lpstr>抽取</vt:lpstr>
      <vt:lpstr>作业1</vt:lpstr>
      <vt:lpstr>作业2</vt:lpstr>
      <vt:lpstr>几个有用的函数</vt:lpstr>
    </vt:vector>
  </TitlesOfParts>
  <Company>BNU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Shuang Gao</dc:creator>
  <cp:lastModifiedBy>高爽</cp:lastModifiedBy>
  <cp:revision>192</cp:revision>
  <dcterms:created xsi:type="dcterms:W3CDTF">2016-10-31T11:53:19Z</dcterms:created>
  <dcterms:modified xsi:type="dcterms:W3CDTF">2017-11-09T01:40:29Z</dcterms:modified>
</cp:coreProperties>
</file>